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90" r:id="rId4"/>
  </p:sldMasterIdLst>
  <p:sldIdLst>
    <p:sldId id="282" r:id="rId5"/>
    <p:sldId id="285" r:id="rId6"/>
    <p:sldId id="289" r:id="rId7"/>
    <p:sldId id="286" r:id="rId8"/>
    <p:sldId id="293" r:id="rId9"/>
    <p:sldId id="292" r:id="rId10"/>
    <p:sldId id="287" r:id="rId11"/>
    <p:sldId id="281" r:id="rId12"/>
    <p:sldId id="283" r:id="rId13"/>
    <p:sldId id="256" r:id="rId14"/>
    <p:sldId id="265" r:id="rId15"/>
    <p:sldId id="284" r:id="rId16"/>
    <p:sldId id="263" r:id="rId17"/>
    <p:sldId id="264" r:id="rId18"/>
    <p:sldId id="280" r:id="rId19"/>
    <p:sldId id="257" r:id="rId20"/>
    <p:sldId id="259" r:id="rId21"/>
    <p:sldId id="266" r:id="rId22"/>
    <p:sldId id="267" r:id="rId23"/>
    <p:sldId id="269" r:id="rId24"/>
    <p:sldId id="268" r:id="rId25"/>
    <p:sldId id="270" r:id="rId26"/>
    <p:sldId id="275" r:id="rId27"/>
    <p:sldId id="279" r:id="rId28"/>
    <p:sldId id="272" r:id="rId29"/>
    <p:sldId id="271" r:id="rId30"/>
    <p:sldId id="273" r:id="rId31"/>
    <p:sldId id="274" r:id="rId32"/>
    <p:sldId id="261" r:id="rId33"/>
    <p:sldId id="277" r:id="rId34"/>
    <p:sldId id="276" r:id="rId35"/>
    <p:sldId id="27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94660"/>
  </p:normalViewPr>
  <p:slideViewPr>
    <p:cSldViewPr snapToGrid="0">
      <p:cViewPr varScale="1">
        <p:scale>
          <a:sx n="97" d="100"/>
          <a:sy n="97" d="100"/>
        </p:scale>
        <p:origin x="1104" y="8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C198831-8D0A-4ACC-8427-638F787EE10F}" type="datetimeFigureOut">
              <a:rPr lang="en-US" smtClean="0"/>
              <a:t>8/2/2016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4DB454-076E-47CB-BF51-258D120A93FA}" type="slidenum">
              <a:rPr lang="en-US" smtClean="0"/>
              <a:t>‹#›</a:t>
            </a:fld>
            <a:endParaRPr lang="en-US"/>
          </a:p>
        </p:txBody>
      </p:sp>
    </p:spTree>
    <p:extLst>
      <p:ext uri="{BB962C8B-B14F-4D97-AF65-F5344CB8AC3E}">
        <p14:creationId xmlns:p14="http://schemas.microsoft.com/office/powerpoint/2010/main" val="1437595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198831-8D0A-4ACC-8427-638F787EE10F}" type="datetimeFigureOut">
              <a:rPr lang="en-US" smtClean="0"/>
              <a:t>8/2/2016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4DB454-076E-47CB-BF51-258D120A93FA}" type="slidenum">
              <a:rPr lang="en-US" smtClean="0"/>
              <a:t>‹#›</a:t>
            </a:fld>
            <a:endParaRPr lang="en-US"/>
          </a:p>
        </p:txBody>
      </p:sp>
    </p:spTree>
    <p:extLst>
      <p:ext uri="{BB962C8B-B14F-4D97-AF65-F5344CB8AC3E}">
        <p14:creationId xmlns:p14="http://schemas.microsoft.com/office/powerpoint/2010/main" val="3548640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198831-8D0A-4ACC-8427-638F787EE10F}" type="datetimeFigureOut">
              <a:rPr lang="en-US" smtClean="0"/>
              <a:t>8/2/2016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4DB454-076E-47CB-BF51-258D120A93FA}" type="slidenum">
              <a:rPr lang="en-US" smtClean="0"/>
              <a:t>‹#›</a:t>
            </a:fld>
            <a:endParaRPr lang="en-US"/>
          </a:p>
        </p:txBody>
      </p:sp>
    </p:spTree>
    <p:extLst>
      <p:ext uri="{BB962C8B-B14F-4D97-AF65-F5344CB8AC3E}">
        <p14:creationId xmlns:p14="http://schemas.microsoft.com/office/powerpoint/2010/main" val="924609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AD425CB3-E03E-4466-9E9C-7D92265C906C}" type="slidenum">
              <a:rPr lang="en-US"/>
              <a:pPr>
                <a:defRPr/>
              </a:pPr>
              <a:t>‹#›</a:t>
            </a:fld>
            <a:endParaRPr lang="en-US"/>
          </a:p>
        </p:txBody>
      </p:sp>
    </p:spTree>
    <p:extLst>
      <p:ext uri="{BB962C8B-B14F-4D97-AF65-F5344CB8AC3E}">
        <p14:creationId xmlns:p14="http://schemas.microsoft.com/office/powerpoint/2010/main" val="1560559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EBB1035-85C3-4988-AEA9-4E8DC1A16E7E}" type="slidenum">
              <a:rPr lang="en-US"/>
              <a:pPr>
                <a:defRPr/>
              </a:pPr>
              <a:t>‹#›</a:t>
            </a:fld>
            <a:endParaRPr lang="en-US"/>
          </a:p>
        </p:txBody>
      </p:sp>
    </p:spTree>
    <p:extLst>
      <p:ext uri="{BB962C8B-B14F-4D97-AF65-F5344CB8AC3E}">
        <p14:creationId xmlns:p14="http://schemas.microsoft.com/office/powerpoint/2010/main" val="26701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ABE8F805-3913-42AF-94D1-60FB17F0DA02}" type="slidenum">
              <a:rPr lang="en-US"/>
              <a:pPr>
                <a:defRPr/>
              </a:pPr>
              <a:t>‹#›</a:t>
            </a:fld>
            <a:endParaRPr lang="en-US"/>
          </a:p>
        </p:txBody>
      </p:sp>
    </p:spTree>
    <p:extLst>
      <p:ext uri="{BB962C8B-B14F-4D97-AF65-F5344CB8AC3E}">
        <p14:creationId xmlns:p14="http://schemas.microsoft.com/office/powerpoint/2010/main" val="3516236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eaLnBrk="0" hangingPunct="0">
              <a:defRPr/>
            </a:lvl1pPr>
          </a:lstStyle>
          <a:p>
            <a:pPr>
              <a:defRPr/>
            </a:pPr>
            <a:fld id="{3B9F3FFE-EC5F-4C2C-AA85-EC2B5A362A0B}" type="slidenum">
              <a:rPr lang="en-US"/>
              <a:pPr>
                <a:defRPr/>
              </a:pPr>
              <a:t>‹#›</a:t>
            </a:fld>
            <a:endParaRPr lang="en-US"/>
          </a:p>
        </p:txBody>
      </p:sp>
    </p:spTree>
    <p:extLst>
      <p:ext uri="{BB962C8B-B14F-4D97-AF65-F5344CB8AC3E}">
        <p14:creationId xmlns:p14="http://schemas.microsoft.com/office/powerpoint/2010/main" val="3666071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B376493E-BBEB-478A-B654-83C36E6BE138}" type="slidenum">
              <a:rPr lang="en-US"/>
              <a:pPr>
                <a:defRPr/>
              </a:pPr>
              <a:t>‹#›</a:t>
            </a:fld>
            <a:endParaRPr lang="en-US"/>
          </a:p>
        </p:txBody>
      </p:sp>
    </p:spTree>
    <p:extLst>
      <p:ext uri="{BB962C8B-B14F-4D97-AF65-F5344CB8AC3E}">
        <p14:creationId xmlns:p14="http://schemas.microsoft.com/office/powerpoint/2010/main" val="1380280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1E2F9579-16C6-45F5-80BA-5BD2DACD4F30}" type="slidenum">
              <a:rPr lang="en-US"/>
              <a:pPr>
                <a:defRPr/>
              </a:pPr>
              <a:t>‹#›</a:t>
            </a:fld>
            <a:endParaRPr lang="en-US"/>
          </a:p>
        </p:txBody>
      </p:sp>
    </p:spTree>
    <p:extLst>
      <p:ext uri="{BB962C8B-B14F-4D97-AF65-F5344CB8AC3E}">
        <p14:creationId xmlns:p14="http://schemas.microsoft.com/office/powerpoint/2010/main" val="466099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B834B0AA-FA19-4C55-935B-D090E0FCEF28}" type="slidenum">
              <a:rPr lang="en-US"/>
              <a:pPr>
                <a:defRPr/>
              </a:pPr>
              <a:t>‹#›</a:t>
            </a:fld>
            <a:endParaRPr lang="en-US"/>
          </a:p>
        </p:txBody>
      </p:sp>
    </p:spTree>
    <p:extLst>
      <p:ext uri="{BB962C8B-B14F-4D97-AF65-F5344CB8AC3E}">
        <p14:creationId xmlns:p14="http://schemas.microsoft.com/office/powerpoint/2010/main" val="852666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eaLnBrk="0" hangingPunct="0">
              <a:defRPr/>
            </a:lvl1pPr>
          </a:lstStyle>
          <a:p>
            <a:pPr>
              <a:defRPr/>
            </a:pPr>
            <a:fld id="{A4A56FBF-1378-4C5D-A1E1-7DE6C9C188CD}" type="slidenum">
              <a:rPr lang="en-US"/>
              <a:pPr>
                <a:defRPr/>
              </a:pPr>
              <a:t>‹#›</a:t>
            </a:fld>
            <a:endParaRPr lang="en-US"/>
          </a:p>
        </p:txBody>
      </p:sp>
    </p:spTree>
    <p:extLst>
      <p:ext uri="{BB962C8B-B14F-4D97-AF65-F5344CB8AC3E}">
        <p14:creationId xmlns:p14="http://schemas.microsoft.com/office/powerpoint/2010/main" val="420674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198831-8D0A-4ACC-8427-638F787EE10F}" type="datetimeFigureOut">
              <a:rPr lang="en-US" smtClean="0"/>
              <a:t>8/2/2016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4DB454-076E-47CB-BF51-258D120A93FA}" type="slidenum">
              <a:rPr lang="en-US" smtClean="0"/>
              <a:t>‹#›</a:t>
            </a:fld>
            <a:endParaRPr lang="en-US"/>
          </a:p>
        </p:txBody>
      </p:sp>
    </p:spTree>
    <p:extLst>
      <p:ext uri="{BB962C8B-B14F-4D97-AF65-F5344CB8AC3E}">
        <p14:creationId xmlns:p14="http://schemas.microsoft.com/office/powerpoint/2010/main" val="3199938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eaLnBrk="0" hangingPunct="0">
              <a:defRPr/>
            </a:lvl1pPr>
          </a:lstStyle>
          <a:p>
            <a:pPr>
              <a:defRPr/>
            </a:pPr>
            <a:fld id="{D510E09C-D343-44DF-B8A4-99780A4CBBF0}" type="slidenum">
              <a:rPr lang="en-US"/>
              <a:pPr>
                <a:defRPr/>
              </a:pPr>
              <a:t>‹#›</a:t>
            </a:fld>
            <a:endParaRPr lang="en-US"/>
          </a:p>
        </p:txBody>
      </p:sp>
    </p:spTree>
    <p:extLst>
      <p:ext uri="{BB962C8B-B14F-4D97-AF65-F5344CB8AC3E}">
        <p14:creationId xmlns:p14="http://schemas.microsoft.com/office/powerpoint/2010/main" val="944483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ACD50950-D0FC-416D-BF55-68D65304C554}" type="slidenum">
              <a:rPr lang="en-US"/>
              <a:pPr>
                <a:defRPr/>
              </a:pPr>
              <a:t>‹#›</a:t>
            </a:fld>
            <a:endParaRPr lang="en-US"/>
          </a:p>
        </p:txBody>
      </p:sp>
    </p:spTree>
    <p:extLst>
      <p:ext uri="{BB962C8B-B14F-4D97-AF65-F5344CB8AC3E}">
        <p14:creationId xmlns:p14="http://schemas.microsoft.com/office/powerpoint/2010/main" val="1364414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A54D7475-47A2-4856-B6CE-A94D4056680F}" type="slidenum">
              <a:rPr lang="en-US"/>
              <a:pPr>
                <a:defRPr/>
              </a:pPr>
              <a:t>‹#›</a:t>
            </a:fld>
            <a:endParaRPr lang="en-US"/>
          </a:p>
        </p:txBody>
      </p:sp>
    </p:spTree>
    <p:extLst>
      <p:ext uri="{BB962C8B-B14F-4D97-AF65-F5344CB8AC3E}">
        <p14:creationId xmlns:p14="http://schemas.microsoft.com/office/powerpoint/2010/main" val="22092005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lvl1pPr>
          </a:lstStyle>
          <a:p>
            <a:pPr>
              <a:defRPr/>
            </a:pPr>
            <a:fld id="{36055A0F-EEE6-48E4-9262-7EE941ADBFA2}" type="slidenum">
              <a:rPr lang="en-US"/>
              <a:pPr>
                <a:defRPr/>
              </a:pPr>
              <a:t>‹#›</a:t>
            </a:fld>
            <a:endParaRPr lang="en-US"/>
          </a:p>
        </p:txBody>
      </p:sp>
    </p:spTree>
    <p:extLst>
      <p:ext uri="{BB962C8B-B14F-4D97-AF65-F5344CB8AC3E}">
        <p14:creationId xmlns:p14="http://schemas.microsoft.com/office/powerpoint/2010/main" val="1534772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eaLnBrk="0" hangingPunct="0">
              <a:defRPr/>
            </a:lvl1pPr>
          </a:lstStyle>
          <a:p>
            <a:pPr>
              <a:defRPr/>
            </a:pPr>
            <a:fld id="{8432B21A-5D70-4AD8-8C4D-329B2024989D}" type="slidenum">
              <a:rPr lang="en-US"/>
              <a:pPr>
                <a:defRPr/>
              </a:pPr>
              <a:t>‹#›</a:t>
            </a:fld>
            <a:endParaRPr lang="en-US"/>
          </a:p>
        </p:txBody>
      </p:sp>
    </p:spTree>
    <p:extLst>
      <p:ext uri="{BB962C8B-B14F-4D97-AF65-F5344CB8AC3E}">
        <p14:creationId xmlns:p14="http://schemas.microsoft.com/office/powerpoint/2010/main" val="131125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2"/>
            <a:ext cx="5384800" cy="4525963"/>
          </a:xfrm>
        </p:spPr>
        <p:txBody>
          <a:bodyPr/>
          <a:lstStyle/>
          <a:p>
            <a:pPr lvl="0"/>
            <a:endParaRPr lang="en-US" noProof="0"/>
          </a:p>
        </p:txBody>
      </p:sp>
      <p:sp>
        <p:nvSpPr>
          <p:cNvPr id="5" name="Date Placeholder 4"/>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eaLnBrk="0" hangingPunct="0">
              <a:defRPr/>
            </a:lvl1pPr>
          </a:lstStyle>
          <a:p>
            <a:pPr>
              <a:defRPr/>
            </a:pPr>
            <a:fld id="{17A6CFE5-B4A4-48F3-8921-23A3FB8DD635}" type="slidenum">
              <a:rPr lang="en-US"/>
              <a:pPr>
                <a:defRPr/>
              </a:pPr>
              <a:t>‹#›</a:t>
            </a:fld>
            <a:endParaRPr lang="en-US"/>
          </a:p>
        </p:txBody>
      </p:sp>
    </p:spTree>
    <p:extLst>
      <p:ext uri="{BB962C8B-B14F-4D97-AF65-F5344CB8AC3E}">
        <p14:creationId xmlns:p14="http://schemas.microsoft.com/office/powerpoint/2010/main" val="20010852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503767" y="1676400"/>
            <a:ext cx="11186584"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1"/>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a:lvl1pPr>
          </a:lstStyle>
          <a:p>
            <a:pPr>
              <a:defRPr/>
            </a:pPr>
            <a:fld id="{E6DBEBE6-32DD-4CFC-90D8-DFAE49F5592E}" type="slidenum">
              <a:rPr lang="en-US"/>
              <a:pPr>
                <a:defRPr/>
              </a:pPr>
              <a:t>‹#›</a:t>
            </a:fld>
            <a:endParaRPr lang="en-US"/>
          </a:p>
        </p:txBody>
      </p:sp>
    </p:spTree>
    <p:extLst>
      <p:ext uri="{BB962C8B-B14F-4D97-AF65-F5344CB8AC3E}">
        <p14:creationId xmlns:p14="http://schemas.microsoft.com/office/powerpoint/2010/main" val="30361098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95FF6A2D-F631-4ACE-B602-FC571D1D7013}" type="slidenum">
              <a:rPr lang="en-US"/>
              <a:pPr>
                <a:defRPr/>
              </a:pPr>
              <a:t>‹#›</a:t>
            </a:fld>
            <a:endParaRPr lang="en-US"/>
          </a:p>
        </p:txBody>
      </p:sp>
    </p:spTree>
    <p:extLst>
      <p:ext uri="{BB962C8B-B14F-4D97-AF65-F5344CB8AC3E}">
        <p14:creationId xmlns:p14="http://schemas.microsoft.com/office/powerpoint/2010/main" val="24262220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7E028D84-D07D-42F4-B4F7-794994C74124}" type="slidenum">
              <a:rPr lang="en-US"/>
              <a:pPr>
                <a:defRPr/>
              </a:pPr>
              <a:t>‹#›</a:t>
            </a:fld>
            <a:endParaRPr lang="en-US"/>
          </a:p>
        </p:txBody>
      </p:sp>
    </p:spTree>
    <p:extLst>
      <p:ext uri="{BB962C8B-B14F-4D97-AF65-F5344CB8AC3E}">
        <p14:creationId xmlns:p14="http://schemas.microsoft.com/office/powerpoint/2010/main" val="3244501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4E1588F9-9AB0-4CCB-B6E6-E35789C3B580}" type="slidenum">
              <a:rPr lang="en-US"/>
              <a:pPr>
                <a:defRPr/>
              </a:pPr>
              <a:t>‹#›</a:t>
            </a:fld>
            <a:endParaRPr lang="en-US"/>
          </a:p>
        </p:txBody>
      </p:sp>
    </p:spTree>
    <p:extLst>
      <p:ext uri="{BB962C8B-B14F-4D97-AF65-F5344CB8AC3E}">
        <p14:creationId xmlns:p14="http://schemas.microsoft.com/office/powerpoint/2010/main" val="224760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198831-8D0A-4ACC-8427-638F787EE10F}" type="datetimeFigureOut">
              <a:rPr lang="en-US" smtClean="0"/>
              <a:t>8/2/2016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4DB454-076E-47CB-BF51-258D120A93FA}" type="slidenum">
              <a:rPr lang="en-US" smtClean="0"/>
              <a:t>‹#›</a:t>
            </a:fld>
            <a:endParaRPr lang="en-US"/>
          </a:p>
        </p:txBody>
      </p:sp>
    </p:spTree>
    <p:extLst>
      <p:ext uri="{BB962C8B-B14F-4D97-AF65-F5344CB8AC3E}">
        <p14:creationId xmlns:p14="http://schemas.microsoft.com/office/powerpoint/2010/main" val="13658042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BCA04F7A-6D7F-4F75-A308-D19A50E0C68B}" type="slidenum">
              <a:rPr lang="en-US"/>
              <a:pPr>
                <a:defRPr/>
              </a:pPr>
              <a:t>‹#›</a:t>
            </a:fld>
            <a:endParaRPr lang="en-US"/>
          </a:p>
        </p:txBody>
      </p:sp>
    </p:spTree>
    <p:extLst>
      <p:ext uri="{BB962C8B-B14F-4D97-AF65-F5344CB8AC3E}">
        <p14:creationId xmlns:p14="http://schemas.microsoft.com/office/powerpoint/2010/main" val="7952420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BF5F2F03-2E7A-47CE-87C7-5C100137E9E2}" type="slidenum">
              <a:rPr lang="en-US"/>
              <a:pPr>
                <a:defRPr/>
              </a:pPr>
              <a:t>‹#›</a:t>
            </a:fld>
            <a:endParaRPr lang="en-US"/>
          </a:p>
        </p:txBody>
      </p:sp>
    </p:spTree>
    <p:extLst>
      <p:ext uri="{BB962C8B-B14F-4D97-AF65-F5344CB8AC3E}">
        <p14:creationId xmlns:p14="http://schemas.microsoft.com/office/powerpoint/2010/main" val="40066053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91DE146F-032F-4582-8E72-0F160F308659}" type="slidenum">
              <a:rPr lang="en-US"/>
              <a:pPr>
                <a:defRPr/>
              </a:pPr>
              <a:t>‹#›</a:t>
            </a:fld>
            <a:endParaRPr lang="en-US"/>
          </a:p>
        </p:txBody>
      </p:sp>
    </p:spTree>
    <p:extLst>
      <p:ext uri="{BB962C8B-B14F-4D97-AF65-F5344CB8AC3E}">
        <p14:creationId xmlns:p14="http://schemas.microsoft.com/office/powerpoint/2010/main" val="12708268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A4CAC523-5E7F-4094-AFA8-639F5AA22230}" type="slidenum">
              <a:rPr lang="en-US"/>
              <a:pPr>
                <a:defRPr/>
              </a:pPr>
              <a:t>‹#›</a:t>
            </a:fld>
            <a:endParaRPr lang="en-US"/>
          </a:p>
        </p:txBody>
      </p:sp>
    </p:spTree>
    <p:extLst>
      <p:ext uri="{BB962C8B-B14F-4D97-AF65-F5344CB8AC3E}">
        <p14:creationId xmlns:p14="http://schemas.microsoft.com/office/powerpoint/2010/main" val="1553599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D6744739-F58B-4F90-953A-C8C9DFA1C03B}" type="slidenum">
              <a:rPr lang="en-US"/>
              <a:pPr>
                <a:defRPr/>
              </a:pPr>
              <a:t>‹#›</a:t>
            </a:fld>
            <a:endParaRPr lang="en-US"/>
          </a:p>
        </p:txBody>
      </p:sp>
    </p:spTree>
    <p:extLst>
      <p:ext uri="{BB962C8B-B14F-4D97-AF65-F5344CB8AC3E}">
        <p14:creationId xmlns:p14="http://schemas.microsoft.com/office/powerpoint/2010/main" val="7565862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E0C4406B-CB3C-4F59-B455-2021A4E3AB1D}" type="slidenum">
              <a:rPr lang="en-US"/>
              <a:pPr>
                <a:defRPr/>
              </a:pPr>
              <a:t>‹#›</a:t>
            </a:fld>
            <a:endParaRPr lang="en-US"/>
          </a:p>
        </p:txBody>
      </p:sp>
    </p:spTree>
    <p:extLst>
      <p:ext uri="{BB962C8B-B14F-4D97-AF65-F5344CB8AC3E}">
        <p14:creationId xmlns:p14="http://schemas.microsoft.com/office/powerpoint/2010/main" val="15464246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0C69B09-C7D2-417E-825A-4F98BF14E3C6}" type="slidenum">
              <a:rPr lang="en-US"/>
              <a:pPr>
                <a:defRPr/>
              </a:pPr>
              <a:t>‹#›</a:t>
            </a:fld>
            <a:endParaRPr lang="en-US"/>
          </a:p>
        </p:txBody>
      </p:sp>
    </p:spTree>
    <p:extLst>
      <p:ext uri="{BB962C8B-B14F-4D97-AF65-F5344CB8AC3E}">
        <p14:creationId xmlns:p14="http://schemas.microsoft.com/office/powerpoint/2010/main" val="14605393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a:t>Click to edit Master title style</a:t>
            </a:r>
          </a:p>
        </p:txBody>
      </p:sp>
      <p:sp>
        <p:nvSpPr>
          <p:cNvPr id="3" name="Chart Placeholder 2"/>
          <p:cNvSpPr>
            <a:spLocks noGrp="1"/>
          </p:cNvSpPr>
          <p:nvPr>
            <p:ph type="chart" idx="1"/>
          </p:nvPr>
        </p:nvSpPr>
        <p:spPr>
          <a:xfrm>
            <a:off x="1117600" y="1752600"/>
            <a:ext cx="10363200" cy="4114800"/>
          </a:xfrm>
        </p:spPr>
        <p:txBody>
          <a:bodyPr/>
          <a:lstStyle/>
          <a:p>
            <a:pPr lvl="0"/>
            <a:endParaRPr lang="en-US" noProof="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368733A7-D6F6-40D8-979D-0B805B9035AA}" type="slidenum">
              <a:rPr lang="en-US"/>
              <a:pPr>
                <a:defRPr/>
              </a:pPr>
              <a:t>‹#›</a:t>
            </a:fld>
            <a:endParaRPr lang="en-US"/>
          </a:p>
        </p:txBody>
      </p:sp>
    </p:spTree>
    <p:extLst>
      <p:ext uri="{BB962C8B-B14F-4D97-AF65-F5344CB8AC3E}">
        <p14:creationId xmlns:p14="http://schemas.microsoft.com/office/powerpoint/2010/main" val="12127248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a:t>Click to edit Master title style</a:t>
            </a:r>
          </a:p>
        </p:txBody>
      </p:sp>
      <p:sp>
        <p:nvSpPr>
          <p:cNvPr id="3" name="Text Placeholder 2"/>
          <p:cNvSpPr>
            <a:spLocks noGrp="1"/>
          </p:cNvSpPr>
          <p:nvPr>
            <p:ph type="body" sz="half" idx="1"/>
          </p:nvPr>
        </p:nvSpPr>
        <p:spPr>
          <a:xfrm>
            <a:off x="11176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917E0D60-44CB-49AD-B147-0ADD0B5FE533}" type="slidenum">
              <a:rPr lang="en-US"/>
              <a:pPr>
                <a:defRPr/>
              </a:pPr>
              <a:t>‹#›</a:t>
            </a:fld>
            <a:endParaRPr lang="en-US"/>
          </a:p>
        </p:txBody>
      </p:sp>
    </p:spTree>
    <p:extLst>
      <p:ext uri="{BB962C8B-B14F-4D97-AF65-F5344CB8AC3E}">
        <p14:creationId xmlns:p14="http://schemas.microsoft.com/office/powerpoint/2010/main" val="12856739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C2F8BF66-B9B7-46E7-9DDF-D892E04BE617}" type="slidenum">
              <a:rPr lang="en-US"/>
              <a:pPr>
                <a:defRPr/>
              </a:pPr>
              <a:t>‹#›</a:t>
            </a:fld>
            <a:endParaRPr lang="en-US"/>
          </a:p>
        </p:txBody>
      </p:sp>
    </p:spTree>
    <p:extLst>
      <p:ext uri="{BB962C8B-B14F-4D97-AF65-F5344CB8AC3E}">
        <p14:creationId xmlns:p14="http://schemas.microsoft.com/office/powerpoint/2010/main" val="32386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198831-8D0A-4ACC-8427-638F787EE10F}" type="datetimeFigureOut">
              <a:rPr lang="en-US" smtClean="0"/>
              <a:t>8/2/2016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4DB454-076E-47CB-BF51-258D120A93FA}" type="slidenum">
              <a:rPr lang="en-US" smtClean="0"/>
              <a:t>‹#›</a:t>
            </a:fld>
            <a:endParaRPr lang="en-US"/>
          </a:p>
        </p:txBody>
      </p:sp>
    </p:spTree>
    <p:extLst>
      <p:ext uri="{BB962C8B-B14F-4D97-AF65-F5344CB8AC3E}">
        <p14:creationId xmlns:p14="http://schemas.microsoft.com/office/powerpoint/2010/main" val="12628737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503767" y="1676400"/>
            <a:ext cx="11186584"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0"/>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a:lvl1pPr>
          </a:lstStyle>
          <a:p>
            <a:pPr>
              <a:defRPr/>
            </a:pPr>
            <a:fld id="{4D49CA70-6258-4861-B1F5-BE9AE8E0BB54}" type="slidenum">
              <a:rPr lang="en-US"/>
              <a:pPr>
                <a:defRPr/>
              </a:pPr>
              <a:t>‹#›</a:t>
            </a:fld>
            <a:endParaRPr lang="en-US"/>
          </a:p>
        </p:txBody>
      </p:sp>
    </p:spTree>
    <p:extLst>
      <p:ext uri="{BB962C8B-B14F-4D97-AF65-F5344CB8AC3E}">
        <p14:creationId xmlns:p14="http://schemas.microsoft.com/office/powerpoint/2010/main" val="38909469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B8E546E5-330B-4A23-B2CC-B21469FF46F1}" type="slidenum">
              <a:rPr lang="en-US"/>
              <a:pPr>
                <a:defRPr/>
              </a:pPr>
              <a:t>‹#›</a:t>
            </a:fld>
            <a:endParaRPr lang="en-US"/>
          </a:p>
        </p:txBody>
      </p:sp>
    </p:spTree>
    <p:extLst>
      <p:ext uri="{BB962C8B-B14F-4D97-AF65-F5344CB8AC3E}">
        <p14:creationId xmlns:p14="http://schemas.microsoft.com/office/powerpoint/2010/main" val="34962354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A0118950-6147-453D-86A1-7448BB04FAAF}" type="slidenum">
              <a:rPr lang="en-US"/>
              <a:pPr>
                <a:defRPr/>
              </a:pPr>
              <a:t>‹#›</a:t>
            </a:fld>
            <a:endParaRPr lang="en-US"/>
          </a:p>
        </p:txBody>
      </p:sp>
    </p:spTree>
    <p:extLst>
      <p:ext uri="{BB962C8B-B14F-4D97-AF65-F5344CB8AC3E}">
        <p14:creationId xmlns:p14="http://schemas.microsoft.com/office/powerpoint/2010/main" val="17185093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86292B49-EADE-4902-AADE-BC314ACC0D06}" type="slidenum">
              <a:rPr lang="en-US"/>
              <a:pPr>
                <a:defRPr/>
              </a:pPr>
              <a:t>‹#›</a:t>
            </a:fld>
            <a:endParaRPr lang="en-US"/>
          </a:p>
        </p:txBody>
      </p:sp>
    </p:spTree>
    <p:extLst>
      <p:ext uri="{BB962C8B-B14F-4D97-AF65-F5344CB8AC3E}">
        <p14:creationId xmlns:p14="http://schemas.microsoft.com/office/powerpoint/2010/main" val="6929986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89F7596D-CAEB-4C78-990B-8512669ADF16}" type="slidenum">
              <a:rPr lang="en-US"/>
              <a:pPr>
                <a:defRPr/>
              </a:pPr>
              <a:t>‹#›</a:t>
            </a:fld>
            <a:endParaRPr lang="en-US"/>
          </a:p>
        </p:txBody>
      </p:sp>
    </p:spTree>
    <p:extLst>
      <p:ext uri="{BB962C8B-B14F-4D97-AF65-F5344CB8AC3E}">
        <p14:creationId xmlns:p14="http://schemas.microsoft.com/office/powerpoint/2010/main" val="38529227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E71C395B-2867-4E7E-8BE3-5D85137A55B0}" type="slidenum">
              <a:rPr lang="en-US"/>
              <a:pPr>
                <a:defRPr/>
              </a:pPr>
              <a:t>‹#›</a:t>
            </a:fld>
            <a:endParaRPr lang="en-US"/>
          </a:p>
        </p:txBody>
      </p:sp>
    </p:spTree>
    <p:extLst>
      <p:ext uri="{BB962C8B-B14F-4D97-AF65-F5344CB8AC3E}">
        <p14:creationId xmlns:p14="http://schemas.microsoft.com/office/powerpoint/2010/main" val="90464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653FBA79-A10A-4C23-8435-8881C9ABE49D}" type="slidenum">
              <a:rPr lang="en-US"/>
              <a:pPr>
                <a:defRPr/>
              </a:pPr>
              <a:t>‹#›</a:t>
            </a:fld>
            <a:endParaRPr lang="en-US"/>
          </a:p>
        </p:txBody>
      </p:sp>
    </p:spTree>
    <p:extLst>
      <p:ext uri="{BB962C8B-B14F-4D97-AF65-F5344CB8AC3E}">
        <p14:creationId xmlns:p14="http://schemas.microsoft.com/office/powerpoint/2010/main" val="36567310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915F74EB-D91D-4E0E-8024-86207CFDF6CD}" type="slidenum">
              <a:rPr lang="en-US"/>
              <a:pPr>
                <a:defRPr/>
              </a:pPr>
              <a:t>‹#›</a:t>
            </a:fld>
            <a:endParaRPr lang="en-US"/>
          </a:p>
        </p:txBody>
      </p:sp>
    </p:spTree>
    <p:extLst>
      <p:ext uri="{BB962C8B-B14F-4D97-AF65-F5344CB8AC3E}">
        <p14:creationId xmlns:p14="http://schemas.microsoft.com/office/powerpoint/2010/main" val="18236519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95192030-8375-4157-B0F0-875DB6CB780C}" type="slidenum">
              <a:rPr lang="en-US"/>
              <a:pPr>
                <a:defRPr/>
              </a:pPr>
              <a:t>‹#›</a:t>
            </a:fld>
            <a:endParaRPr lang="en-US"/>
          </a:p>
        </p:txBody>
      </p:sp>
    </p:spTree>
    <p:extLst>
      <p:ext uri="{BB962C8B-B14F-4D97-AF65-F5344CB8AC3E}">
        <p14:creationId xmlns:p14="http://schemas.microsoft.com/office/powerpoint/2010/main" val="11075169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0BDE74B9-C8F3-46D7-BE33-A4C16B734849}" type="slidenum">
              <a:rPr lang="en-US"/>
              <a:pPr>
                <a:defRPr/>
              </a:pPr>
              <a:t>‹#›</a:t>
            </a:fld>
            <a:endParaRPr lang="en-US"/>
          </a:p>
        </p:txBody>
      </p:sp>
    </p:spTree>
    <p:extLst>
      <p:ext uri="{BB962C8B-B14F-4D97-AF65-F5344CB8AC3E}">
        <p14:creationId xmlns:p14="http://schemas.microsoft.com/office/powerpoint/2010/main" val="1990093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198831-8D0A-4ACC-8427-638F787EE10F}" type="datetimeFigureOut">
              <a:rPr lang="en-US" smtClean="0"/>
              <a:t>8/2/2016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4DB454-076E-47CB-BF51-258D120A93FA}" type="slidenum">
              <a:rPr lang="en-US" smtClean="0"/>
              <a:t>‹#›</a:t>
            </a:fld>
            <a:endParaRPr lang="en-US"/>
          </a:p>
        </p:txBody>
      </p:sp>
    </p:spTree>
    <p:extLst>
      <p:ext uri="{BB962C8B-B14F-4D97-AF65-F5344CB8AC3E}">
        <p14:creationId xmlns:p14="http://schemas.microsoft.com/office/powerpoint/2010/main" val="40655249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79FFB633-BC90-4CAB-BEDA-25FD01210FBA}" type="slidenum">
              <a:rPr lang="en-US"/>
              <a:pPr>
                <a:defRPr/>
              </a:pPr>
              <a:t>‹#›</a:t>
            </a:fld>
            <a:endParaRPr lang="en-US"/>
          </a:p>
        </p:txBody>
      </p:sp>
    </p:spTree>
    <p:extLst>
      <p:ext uri="{BB962C8B-B14F-4D97-AF65-F5344CB8AC3E}">
        <p14:creationId xmlns:p14="http://schemas.microsoft.com/office/powerpoint/2010/main" val="30142530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a:t>Click to edit Master title style</a:t>
            </a:r>
          </a:p>
        </p:txBody>
      </p:sp>
      <p:sp>
        <p:nvSpPr>
          <p:cNvPr id="3" name="Chart Placeholder 2"/>
          <p:cNvSpPr>
            <a:spLocks noGrp="1"/>
          </p:cNvSpPr>
          <p:nvPr>
            <p:ph type="chart" idx="1"/>
          </p:nvPr>
        </p:nvSpPr>
        <p:spPr>
          <a:xfrm>
            <a:off x="1117600" y="1752600"/>
            <a:ext cx="10363200" cy="4114800"/>
          </a:xfrm>
        </p:spPr>
        <p:txBody>
          <a:bodyPr/>
          <a:lstStyle/>
          <a:p>
            <a:pPr lvl="0"/>
            <a:endParaRPr lang="en-US" noProof="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70483D05-F37F-4920-A8B3-A990DA4ACCC7}" type="slidenum">
              <a:rPr lang="en-US"/>
              <a:pPr>
                <a:defRPr/>
              </a:pPr>
              <a:t>‹#›</a:t>
            </a:fld>
            <a:endParaRPr lang="en-US"/>
          </a:p>
        </p:txBody>
      </p:sp>
    </p:spTree>
    <p:extLst>
      <p:ext uri="{BB962C8B-B14F-4D97-AF65-F5344CB8AC3E}">
        <p14:creationId xmlns:p14="http://schemas.microsoft.com/office/powerpoint/2010/main" val="42648977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a:t>Click to edit Master title style</a:t>
            </a:r>
          </a:p>
        </p:txBody>
      </p:sp>
      <p:sp>
        <p:nvSpPr>
          <p:cNvPr id="3" name="Text Placeholder 2"/>
          <p:cNvSpPr>
            <a:spLocks noGrp="1"/>
          </p:cNvSpPr>
          <p:nvPr>
            <p:ph type="body" sz="half" idx="1"/>
          </p:nvPr>
        </p:nvSpPr>
        <p:spPr>
          <a:xfrm>
            <a:off x="11176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8DD5C8CB-ED0D-4824-A467-BE2DDAE92CD7}" type="slidenum">
              <a:rPr lang="en-US"/>
              <a:pPr>
                <a:defRPr/>
              </a:pPr>
              <a:t>‹#›</a:t>
            </a:fld>
            <a:endParaRPr lang="en-US"/>
          </a:p>
        </p:txBody>
      </p:sp>
    </p:spTree>
    <p:extLst>
      <p:ext uri="{BB962C8B-B14F-4D97-AF65-F5344CB8AC3E}">
        <p14:creationId xmlns:p14="http://schemas.microsoft.com/office/powerpoint/2010/main" val="3132953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AF44C9A-FF0D-476B-8EFD-2ED10EBD3ADC}" type="slidenum">
              <a:rPr lang="en-US"/>
              <a:pPr>
                <a:defRPr/>
              </a:pPr>
              <a:t>‹#›</a:t>
            </a:fld>
            <a:endParaRPr lang="en-US"/>
          </a:p>
        </p:txBody>
      </p:sp>
    </p:spTree>
    <p:extLst>
      <p:ext uri="{BB962C8B-B14F-4D97-AF65-F5344CB8AC3E}">
        <p14:creationId xmlns:p14="http://schemas.microsoft.com/office/powerpoint/2010/main" val="2399237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198831-8D0A-4ACC-8427-638F787EE10F}" type="datetimeFigureOut">
              <a:rPr lang="en-US" smtClean="0"/>
              <a:t>8/2/2016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4DB454-076E-47CB-BF51-258D120A93FA}" type="slidenum">
              <a:rPr lang="en-US" smtClean="0"/>
              <a:t>‹#›</a:t>
            </a:fld>
            <a:endParaRPr lang="en-US"/>
          </a:p>
        </p:txBody>
      </p:sp>
    </p:spTree>
    <p:extLst>
      <p:ext uri="{BB962C8B-B14F-4D97-AF65-F5344CB8AC3E}">
        <p14:creationId xmlns:p14="http://schemas.microsoft.com/office/powerpoint/2010/main" val="2160146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198831-8D0A-4ACC-8427-638F787EE10F}" type="datetimeFigureOut">
              <a:rPr lang="en-US" smtClean="0"/>
              <a:t>8/2/2016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4DB454-076E-47CB-BF51-258D120A93FA}" type="slidenum">
              <a:rPr lang="en-US" smtClean="0"/>
              <a:t>‹#›</a:t>
            </a:fld>
            <a:endParaRPr lang="en-US"/>
          </a:p>
        </p:txBody>
      </p:sp>
    </p:spTree>
    <p:extLst>
      <p:ext uri="{BB962C8B-B14F-4D97-AF65-F5344CB8AC3E}">
        <p14:creationId xmlns:p14="http://schemas.microsoft.com/office/powerpoint/2010/main" val="770578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198831-8D0A-4ACC-8427-638F787EE10F}" type="datetimeFigureOut">
              <a:rPr lang="en-US" smtClean="0"/>
              <a:t>8/2/2016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4DB454-076E-47CB-BF51-258D120A93FA}" type="slidenum">
              <a:rPr lang="en-US" smtClean="0"/>
              <a:t>‹#›</a:t>
            </a:fld>
            <a:endParaRPr lang="en-US"/>
          </a:p>
        </p:txBody>
      </p:sp>
    </p:spTree>
    <p:extLst>
      <p:ext uri="{BB962C8B-B14F-4D97-AF65-F5344CB8AC3E}">
        <p14:creationId xmlns:p14="http://schemas.microsoft.com/office/powerpoint/2010/main" val="793872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198831-8D0A-4ACC-8427-638F787EE10F}" type="datetimeFigureOut">
              <a:rPr lang="en-US" smtClean="0"/>
              <a:t>8/2/2016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4DB454-076E-47CB-BF51-258D120A93FA}" type="slidenum">
              <a:rPr lang="en-US" smtClean="0"/>
              <a:t>‹#›</a:t>
            </a:fld>
            <a:endParaRPr lang="en-US"/>
          </a:p>
        </p:txBody>
      </p:sp>
    </p:spTree>
    <p:extLst>
      <p:ext uri="{BB962C8B-B14F-4D97-AF65-F5344CB8AC3E}">
        <p14:creationId xmlns:p14="http://schemas.microsoft.com/office/powerpoint/2010/main" val="3780220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198831-8D0A-4ACC-8427-638F787EE10F}" type="datetimeFigureOut">
              <a:rPr lang="en-US" smtClean="0"/>
              <a:t>8/2/2016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4DB454-076E-47CB-BF51-258D120A93FA}" type="slidenum">
              <a:rPr lang="en-US" smtClean="0"/>
              <a:t>‹#›</a:t>
            </a:fld>
            <a:endParaRPr lang="en-US"/>
          </a:p>
        </p:txBody>
      </p:sp>
    </p:spTree>
    <p:extLst>
      <p:ext uri="{BB962C8B-B14F-4D97-AF65-F5344CB8AC3E}">
        <p14:creationId xmlns:p14="http://schemas.microsoft.com/office/powerpoint/2010/main" val="3898844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a:t>Click to edit Master title style</a:t>
            </a:r>
          </a:p>
        </p:txBody>
      </p:sp>
      <p:sp>
        <p:nvSpPr>
          <p:cNvPr id="1229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defRPr>
            </a:lvl1pPr>
          </a:lstStyle>
          <a:p>
            <a:pPr>
              <a:defRPr/>
            </a:pPr>
            <a:fld id="{9321E63B-7814-4905-8917-95741B520B75}" type="slidenum">
              <a:rPr lang="en-US"/>
              <a:pPr>
                <a:defRPr/>
              </a:pPr>
              <a:t>‹#›</a:t>
            </a:fld>
            <a:endParaRPr lang="en-US"/>
          </a:p>
        </p:txBody>
      </p:sp>
    </p:spTree>
    <p:extLst>
      <p:ext uri="{BB962C8B-B14F-4D97-AF65-F5344CB8AC3E}">
        <p14:creationId xmlns:p14="http://schemas.microsoft.com/office/powerpoint/2010/main" val="38450366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17410" name="Rectangle 15"/>
          <p:cNvSpPr>
            <a:spLocks noGrp="1" noChangeArrowheads="1"/>
          </p:cNvSpPr>
          <p:nvPr>
            <p:ph type="title"/>
          </p:nvPr>
        </p:nvSpPr>
        <p:spPr bwMode="auto">
          <a:xfrm>
            <a:off x="1117600" y="342900"/>
            <a:ext cx="103632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0" tIns="46035" rIns="92070" bIns="46035" numCol="1" anchor="ctr" anchorCtr="0" compatLnSpc="1">
            <a:prstTxWarp prst="textNoShape">
              <a:avLst/>
            </a:prstTxWarp>
          </a:bodyPr>
          <a:lstStyle/>
          <a:p>
            <a:pPr lvl="0"/>
            <a:r>
              <a:rPr lang="en-US" altLang="en-US"/>
              <a:t>Click to edit Master title style</a:t>
            </a:r>
          </a:p>
        </p:txBody>
      </p:sp>
      <p:sp>
        <p:nvSpPr>
          <p:cNvPr id="17411" name="Rectangle 16"/>
          <p:cNvSpPr>
            <a:spLocks noGrp="1" noChangeArrowheads="1"/>
          </p:cNvSpPr>
          <p:nvPr>
            <p:ph type="body" idx="1"/>
          </p:nvPr>
        </p:nvSpPr>
        <p:spPr bwMode="auto">
          <a:xfrm>
            <a:off x="1117600" y="17526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0" tIns="46035" rIns="92070" bIns="4603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0" tIns="46035" rIns="92070" bIns="46035"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0" tIns="46035" rIns="92070" bIns="46035"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0" tIns="46035" rIns="92070" bIns="46035" numCol="1" anchor="ctr" anchorCtr="0" compatLnSpc="1">
            <a:prstTxWarp prst="textNoShape">
              <a:avLst/>
            </a:prstTxWarp>
          </a:bodyPr>
          <a:lstStyle>
            <a:lvl1pPr algn="r">
              <a:defRPr sz="1400">
                <a:solidFill>
                  <a:srgbClr val="000000"/>
                </a:solidFill>
                <a:latin typeface="Times New Roman" panose="02020603050405020304" pitchFamily="18" charset="0"/>
              </a:defRPr>
            </a:lvl1pPr>
          </a:lstStyle>
          <a:p>
            <a:pPr>
              <a:defRPr/>
            </a:pPr>
            <a:fld id="{43092E36-96FB-439A-84E5-77AF4367F973}" type="slidenum">
              <a:rPr lang="en-US"/>
              <a:pPr>
                <a:defRPr/>
              </a:pPr>
              <a:t>‹#›</a:t>
            </a:fld>
            <a:endParaRPr lang="en-US"/>
          </a:p>
        </p:txBody>
      </p:sp>
    </p:spTree>
    <p:extLst>
      <p:ext uri="{BB962C8B-B14F-4D97-AF65-F5344CB8AC3E}">
        <p14:creationId xmlns:p14="http://schemas.microsoft.com/office/powerpoint/2010/main" val="180410433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177" algn="ctr" rtl="0" eaLnBrk="0" fontAlgn="base" hangingPunct="0">
        <a:spcBef>
          <a:spcPct val="0"/>
        </a:spcBef>
        <a:spcAft>
          <a:spcPct val="0"/>
        </a:spcAft>
        <a:defRPr sz="2800" b="1">
          <a:solidFill>
            <a:schemeClr val="tx2"/>
          </a:solidFill>
          <a:latin typeface="Arial" charset="0"/>
        </a:defRPr>
      </a:lvl6pPr>
      <a:lvl7pPr marL="914353" algn="ctr" rtl="0" eaLnBrk="0" fontAlgn="base" hangingPunct="0">
        <a:spcBef>
          <a:spcPct val="0"/>
        </a:spcBef>
        <a:spcAft>
          <a:spcPct val="0"/>
        </a:spcAft>
        <a:defRPr sz="2800" b="1">
          <a:solidFill>
            <a:schemeClr val="tx2"/>
          </a:solidFill>
          <a:latin typeface="Arial" charset="0"/>
        </a:defRPr>
      </a:lvl7pPr>
      <a:lvl8pPr marL="1371530" algn="ctr" rtl="0" eaLnBrk="0" fontAlgn="base" hangingPunct="0">
        <a:spcBef>
          <a:spcPct val="0"/>
        </a:spcBef>
        <a:spcAft>
          <a:spcPct val="0"/>
        </a:spcAft>
        <a:defRPr sz="2800" b="1">
          <a:solidFill>
            <a:schemeClr val="tx2"/>
          </a:solidFill>
          <a:latin typeface="Arial" charset="0"/>
        </a:defRPr>
      </a:lvl8pPr>
      <a:lvl9pPr marL="1828706" algn="ctr" rtl="0" eaLnBrk="0" fontAlgn="base" hangingPunct="0">
        <a:spcBef>
          <a:spcPct val="0"/>
        </a:spcBef>
        <a:spcAft>
          <a:spcPct val="0"/>
        </a:spcAft>
        <a:defRPr sz="2800" b="1">
          <a:solidFill>
            <a:schemeClr val="tx2"/>
          </a:solidFill>
          <a:latin typeface="Arial" charset="0"/>
        </a:defRPr>
      </a:lvl9pPr>
    </p:titleStyle>
    <p:bodyStyle>
      <a:lvl1pPr marL="341313" indent="-341313"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1363" indent="-284163"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1413" indent="-227013"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598613" indent="-227013"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5813" indent="-227013"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471" indent="-228588" algn="l" rtl="0" eaLnBrk="0" fontAlgn="base" hangingPunct="0">
        <a:spcBef>
          <a:spcPct val="20000"/>
        </a:spcBef>
        <a:spcAft>
          <a:spcPct val="0"/>
        </a:spcAft>
        <a:buClr>
          <a:schemeClr val="bg2"/>
        </a:buClr>
        <a:buSzPct val="75000"/>
        <a:buChar char="•"/>
        <a:defRPr b="1">
          <a:solidFill>
            <a:schemeClr val="tx1"/>
          </a:solidFill>
          <a:latin typeface="+mn-lt"/>
        </a:defRPr>
      </a:lvl6pPr>
      <a:lvl7pPr marL="2971648" indent="-228588" algn="l" rtl="0" eaLnBrk="0" fontAlgn="base" hangingPunct="0">
        <a:spcBef>
          <a:spcPct val="20000"/>
        </a:spcBef>
        <a:spcAft>
          <a:spcPct val="0"/>
        </a:spcAft>
        <a:buClr>
          <a:schemeClr val="bg2"/>
        </a:buClr>
        <a:buSzPct val="75000"/>
        <a:buChar char="•"/>
        <a:defRPr b="1">
          <a:solidFill>
            <a:schemeClr val="tx1"/>
          </a:solidFill>
          <a:latin typeface="+mn-lt"/>
        </a:defRPr>
      </a:lvl7pPr>
      <a:lvl8pPr marL="3428825" indent="-228588" algn="l" rtl="0" eaLnBrk="0" fontAlgn="base" hangingPunct="0">
        <a:spcBef>
          <a:spcPct val="20000"/>
        </a:spcBef>
        <a:spcAft>
          <a:spcPct val="0"/>
        </a:spcAft>
        <a:buClr>
          <a:schemeClr val="bg2"/>
        </a:buClr>
        <a:buSzPct val="75000"/>
        <a:buChar char="•"/>
        <a:defRPr b="1">
          <a:solidFill>
            <a:schemeClr val="tx1"/>
          </a:solidFill>
          <a:latin typeface="+mn-lt"/>
        </a:defRPr>
      </a:lvl8pPr>
      <a:lvl9pPr marL="3886001" indent="-228588"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27650" name="Rectangle 15"/>
          <p:cNvSpPr>
            <a:spLocks noGrp="1" noChangeArrowheads="1"/>
          </p:cNvSpPr>
          <p:nvPr>
            <p:ph type="title"/>
          </p:nvPr>
        </p:nvSpPr>
        <p:spPr bwMode="auto">
          <a:xfrm>
            <a:off x="1117600" y="342900"/>
            <a:ext cx="103632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7651" name="Rectangle 16"/>
          <p:cNvSpPr>
            <a:spLocks noGrp="1" noChangeArrowheads="1"/>
          </p:cNvSpPr>
          <p:nvPr>
            <p:ph type="body" idx="1"/>
          </p:nvPr>
        </p:nvSpPr>
        <p:spPr bwMode="auto">
          <a:xfrm>
            <a:off x="1117600" y="17526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anose="02020603050405020304" pitchFamily="18" charset="0"/>
              </a:defRPr>
            </a:lvl1pPr>
          </a:lstStyle>
          <a:p>
            <a:pPr>
              <a:defRPr/>
            </a:pPr>
            <a:fld id="{862B465F-C48D-471A-89C1-E957BC2ACEA0}" type="slidenum">
              <a:rPr lang="en-US"/>
              <a:pPr>
                <a:defRPr/>
              </a:pPr>
              <a:t>‹#›</a:t>
            </a:fld>
            <a:endParaRPr lang="en-US"/>
          </a:p>
        </p:txBody>
      </p:sp>
    </p:spTree>
    <p:extLst>
      <p:ext uri="{BB962C8B-B14F-4D97-AF65-F5344CB8AC3E}">
        <p14:creationId xmlns:p14="http://schemas.microsoft.com/office/powerpoint/2010/main" val="326235274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3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sites.google.com/site/rayschroeder/"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2" descr="C:\Users\Curtis\AppData\Local\Microsoft\Windows\Temporary Internet Files\Content.Outlook\TE3FPKQV\Charles_Wedemeye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0814" y="2895600"/>
            <a:ext cx="2897187"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2739" name="Picture 5" descr="C:\Users\Curtis\Pictures\2008-07-31 Wedmeyer\Wedmeyer 001.jpg"/>
          <p:cNvPicPr>
            <a:picLocks noChangeAspect="1" noChangeArrowheads="1"/>
          </p:cNvPicPr>
          <p:nvPr/>
        </p:nvPicPr>
        <p:blipFill>
          <a:blip r:embed="rId3">
            <a:extLst>
              <a:ext uri="{28A0092B-C50C-407E-A947-70E740481C1C}">
                <a14:useLocalDpi xmlns:a14="http://schemas.microsoft.com/office/drawing/2010/main" val="0"/>
              </a:ext>
            </a:extLst>
          </a:blip>
          <a:srcRect l="25487" b="20166"/>
          <a:stretch>
            <a:fillRect/>
          </a:stretch>
        </p:blipFill>
        <p:spPr bwMode="auto">
          <a:xfrm>
            <a:off x="1524000" y="2254250"/>
            <a:ext cx="3124200"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2740" name="Picture 6" descr="C:\Users\Curtis\Pictures\2008-07-31 Wedmeyer 2\Wedmeyer 2 001.jpg"/>
          <p:cNvPicPr>
            <a:picLocks noChangeAspect="1" noChangeArrowheads="1"/>
          </p:cNvPicPr>
          <p:nvPr/>
        </p:nvPicPr>
        <p:blipFill>
          <a:blip r:embed="rId4">
            <a:extLst>
              <a:ext uri="{28A0092B-C50C-407E-A947-70E740481C1C}">
                <a14:useLocalDpi xmlns:a14="http://schemas.microsoft.com/office/drawing/2010/main" val="0"/>
              </a:ext>
            </a:extLst>
          </a:blip>
          <a:srcRect l="26897" b="19708"/>
          <a:stretch>
            <a:fillRect/>
          </a:stretch>
        </p:blipFill>
        <p:spPr bwMode="auto">
          <a:xfrm>
            <a:off x="4648200" y="2254250"/>
            <a:ext cx="3048000"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41" name="TextBox 5"/>
          <p:cNvSpPr txBox="1">
            <a:spLocks noChangeArrowheads="1"/>
          </p:cNvSpPr>
          <p:nvPr/>
        </p:nvSpPr>
        <p:spPr bwMode="auto">
          <a:xfrm>
            <a:off x="1971368" y="514992"/>
            <a:ext cx="8229600" cy="147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000" b="1" kern="0" dirty="0">
                <a:solidFill>
                  <a:srgbClr val="0070C0"/>
                </a:solidFill>
                <a:latin typeface="Tahoma" panose="020B0604030504040204" pitchFamily="34" charset="0"/>
              </a:rPr>
              <a:t>My Confession: </a:t>
            </a:r>
            <a:r>
              <a:rPr lang="en-US" altLang="en-US" sz="3400" b="1" kern="0" dirty="0">
                <a:solidFill>
                  <a:srgbClr val="FF0000"/>
                </a:solidFill>
                <a:latin typeface="Tahoma" panose="020B0604030504040204" pitchFamily="34" charset="0"/>
              </a:rPr>
              <a:t>Correspondence &amp; TV Courses changed my life…</a:t>
            </a:r>
            <a:endParaRPr lang="en-US" altLang="en-US" sz="1600" b="1" kern="0" dirty="0">
              <a:solidFill>
                <a:srgbClr val="FF0000"/>
              </a:solidFill>
              <a:latin typeface="Tahoma" panose="020B0604030504040204" pitchFamily="34" charset="0"/>
            </a:endParaRPr>
          </a:p>
          <a:p>
            <a:pPr algn="ctr"/>
            <a:r>
              <a:rPr lang="en-US" altLang="en-US" sz="1600" b="1" kern="0" dirty="0">
                <a:solidFill>
                  <a:srgbClr val="000000"/>
                </a:solidFill>
                <a:latin typeface="Tahoma" panose="020B0604030504040204" pitchFamily="34" charset="0"/>
              </a:rPr>
              <a:t>(Thanks to Bob </a:t>
            </a:r>
            <a:r>
              <a:rPr lang="en-US" altLang="en-US" sz="1600" b="1" kern="0" dirty="0" err="1">
                <a:solidFill>
                  <a:srgbClr val="000000"/>
                </a:solidFill>
                <a:latin typeface="Tahoma" panose="020B0604030504040204" pitchFamily="34" charset="0"/>
              </a:rPr>
              <a:t>Clasen</a:t>
            </a:r>
            <a:r>
              <a:rPr lang="en-US" altLang="en-US" sz="1600" b="1" kern="0" dirty="0">
                <a:solidFill>
                  <a:srgbClr val="000000"/>
                </a:solidFill>
                <a:latin typeface="Tahoma" panose="020B0604030504040204" pitchFamily="34" charset="0"/>
              </a:rPr>
              <a:t> and Charles </a:t>
            </a:r>
            <a:r>
              <a:rPr lang="en-US" altLang="en-US" sz="1600" b="1" kern="0" dirty="0" err="1">
                <a:solidFill>
                  <a:srgbClr val="000000"/>
                </a:solidFill>
                <a:latin typeface="Tahoma" panose="020B0604030504040204" pitchFamily="34" charset="0"/>
              </a:rPr>
              <a:t>Wedemeyer</a:t>
            </a:r>
            <a:r>
              <a:rPr lang="en-US" altLang="en-US" sz="1600" b="1" kern="0" dirty="0">
                <a:solidFill>
                  <a:srgbClr val="000000"/>
                </a:solidFill>
                <a:latin typeface="Tahoma" panose="020B0604030504040204" pitchFamily="34" charset="0"/>
              </a:rPr>
              <a:t>, the University of Wisconsin)</a:t>
            </a:r>
          </a:p>
        </p:txBody>
      </p:sp>
      <p:pic>
        <p:nvPicPr>
          <p:cNvPr id="372742" name="Picture 7" descr="The logo of The University of Wisconsin Pre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2057401"/>
            <a:ext cx="2895600"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6848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57863" y="117987"/>
            <a:ext cx="10586885" cy="3136490"/>
          </a:xfrm>
        </p:spPr>
        <p:txBody>
          <a:bodyPr>
            <a:no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Ray Schroeder</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Professor Emeritus of Communication</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Founding Director of the Center for Online Learning, Research and Service (COLRS)</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Associate Vice Chancellor for Online Learning,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The University of Illinois at Springfield</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0412" y="3169093"/>
            <a:ext cx="5533360" cy="3688907"/>
          </a:xfrm>
          <a:prstGeom prst="rect">
            <a:avLst/>
          </a:prstGeom>
        </p:spPr>
      </p:pic>
    </p:spTree>
    <p:extLst>
      <p:ext uri="{BB962C8B-B14F-4D97-AF65-F5344CB8AC3E}">
        <p14:creationId xmlns:p14="http://schemas.microsoft.com/office/powerpoint/2010/main" val="3715695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7440561" cy="1325563"/>
          </a:xfrm>
        </p:spPr>
        <p:txBody>
          <a:bodyPr>
            <a:noAutofit/>
          </a:bodyPr>
          <a:lstStyle/>
          <a:p>
            <a:r>
              <a:rPr lang="en-US" b="1" dirty="0">
                <a:latin typeface="Tahoma" panose="020B0604030504040204" pitchFamily="34" charset="0"/>
                <a:ea typeface="Tahoma" panose="020B0604030504040204" pitchFamily="34" charset="0"/>
                <a:cs typeface="Tahoma" panose="020B0604030504040204" pitchFamily="34" charset="0"/>
              </a:rPr>
              <a:t>Ray Schroeder: The Blogger Extraordinaire</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p:cNvSpPr>
            <a:spLocks noGrp="1"/>
          </p:cNvSpPr>
          <p:nvPr>
            <p:ph idx="1"/>
          </p:nvPr>
        </p:nvSpPr>
        <p:spPr>
          <a:xfrm>
            <a:off x="838200" y="2005781"/>
            <a:ext cx="10822858" cy="4611329"/>
          </a:xfrm>
        </p:spPr>
        <p:txBody>
          <a:bodyPr>
            <a:normAutofit fontScale="55000" lnSpcReduction="20000"/>
          </a:bodyPr>
          <a:lstStyle/>
          <a:p>
            <a:pPr>
              <a:lnSpc>
                <a:spcPct val="120000"/>
              </a:lnSpc>
              <a:spcBef>
                <a:spcPts val="0"/>
              </a:spcBef>
              <a:buFont typeface="Wingdings" panose="05000000000000000000" pitchFamily="2" charset="2"/>
              <a:buChar char="ü"/>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5 Blogs 365 Days per year</a:t>
            </a:r>
          </a:p>
          <a:p>
            <a:pPr>
              <a:lnSpc>
                <a:spcPct val="120000"/>
              </a:lnSpc>
              <a:spcBef>
                <a:spcPts val="0"/>
              </a:spcBef>
              <a:buFont typeface="Wingdings" panose="05000000000000000000" pitchFamily="2" charset="2"/>
              <a:buChar char="ü"/>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Posts 3 items/day per blog</a:t>
            </a:r>
          </a:p>
          <a:p>
            <a:pPr>
              <a:lnSpc>
                <a:spcPct val="120000"/>
              </a:lnSpc>
              <a:spcBef>
                <a:spcPts val="0"/>
              </a:spcBef>
              <a:buFont typeface="Wingdings" panose="05000000000000000000" pitchFamily="2" charset="2"/>
              <a:buChar char="ü"/>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30,000 blog visits a month</a:t>
            </a:r>
          </a:p>
          <a:p>
            <a:pPr>
              <a:lnSpc>
                <a:spcPct val="120000"/>
              </a:lnSpc>
              <a:spcBef>
                <a:spcPts val="0"/>
              </a:spcBef>
              <a:buFont typeface="Wingdings" panose="05000000000000000000" pitchFamily="2" charset="2"/>
              <a:buChar char="ü"/>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62,469 total blog posts as of July 30, 2016</a:t>
            </a:r>
          </a:p>
          <a:p>
            <a:pPr>
              <a:lnSpc>
                <a:spcPct val="120000"/>
              </a:lnSpc>
              <a:spcBef>
                <a:spcPts val="0"/>
              </a:spcBef>
              <a:buFont typeface="Wingdings" panose="05000000000000000000" pitchFamily="2" charset="2"/>
              <a:buChar char="ü"/>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7,570 Twitter impressions/day from 5 Twitter accounts</a:t>
            </a:r>
          </a:p>
          <a:p>
            <a:pPr>
              <a:lnSpc>
                <a:spcPct val="120000"/>
              </a:lnSpc>
              <a:spcBef>
                <a:spcPts val="0"/>
              </a:spcBef>
              <a:buFont typeface="Wingdings" panose="05000000000000000000" pitchFamily="2" charset="2"/>
              <a:buChar char="ü"/>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2,750 enrolled in his MOOC in summer 2011 (largest MOOC until…)</a:t>
            </a:r>
            <a:b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500" b="1" dirty="0">
                <a:solidFill>
                  <a:srgbClr val="FF0000"/>
                </a:solidFill>
                <a:latin typeface="Tahoma" panose="020B0604030504040204" pitchFamily="34" charset="0"/>
                <a:ea typeface="Tahoma" panose="020B0604030504040204" pitchFamily="34" charset="0"/>
                <a:cs typeface="Tahoma" panose="020B0604030504040204" pitchFamily="34" charset="0"/>
              </a:rPr>
              <a:t>1. Online Learning Update </a:t>
            </a:r>
            <a:r>
              <a:rPr lang="en-US" sz="3500" b="1" dirty="0">
                <a:solidFill>
                  <a:srgbClr val="0070C0"/>
                </a:solidFill>
                <a:latin typeface="Tahoma" panose="020B0604030504040204" pitchFamily="34" charset="0"/>
                <a:ea typeface="Tahoma" panose="020B0604030504040204" pitchFamily="34" charset="0"/>
                <a:cs typeface="Tahoma" panose="020B0604030504040204" pitchFamily="34" charset="0"/>
              </a:rPr>
              <a:t>(since 2001; 16,325 posts)</a:t>
            </a:r>
            <a:br>
              <a:rPr lang="en-US" sz="35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500" b="1" dirty="0">
                <a:solidFill>
                  <a:srgbClr val="0070C0"/>
                </a:solidFill>
                <a:latin typeface="Tahoma" panose="020B0604030504040204" pitchFamily="34" charset="0"/>
                <a:ea typeface="Tahoma" panose="020B0604030504040204" pitchFamily="34" charset="0"/>
                <a:cs typeface="Tahoma" panose="020B0604030504040204" pitchFamily="34" charset="0"/>
              </a:rPr>
              <a:t>	2. Techno-News (2001; 16,325 posts)</a:t>
            </a:r>
            <a:br>
              <a:rPr lang="en-US" sz="35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500" b="1" dirty="0">
                <a:solidFill>
                  <a:srgbClr val="0070C0"/>
                </a:solidFill>
                <a:latin typeface="Tahoma" panose="020B0604030504040204" pitchFamily="34" charset="0"/>
                <a:ea typeface="Tahoma" panose="020B0604030504040204" pitchFamily="34" charset="0"/>
                <a:cs typeface="Tahoma" panose="020B0604030504040204" pitchFamily="34" charset="0"/>
              </a:rPr>
              <a:t>	3. Educational Technology (2002; 15,330 posts)</a:t>
            </a:r>
            <a:br>
              <a:rPr lang="en-US" sz="35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500" b="1" dirty="0">
                <a:solidFill>
                  <a:srgbClr val="0070C0"/>
                </a:solidFill>
                <a:latin typeface="Tahoma" panose="020B0604030504040204" pitchFamily="34" charset="0"/>
                <a:ea typeface="Tahoma" panose="020B0604030504040204" pitchFamily="34" charset="0"/>
                <a:cs typeface="Tahoma" panose="020B0604030504040204" pitchFamily="34" charset="0"/>
              </a:rPr>
              <a:t>	4. </a:t>
            </a:r>
            <a:r>
              <a:rPr lang="en-US" sz="3500" b="1" dirty="0">
                <a:solidFill>
                  <a:srgbClr val="FF0000"/>
                </a:solidFill>
                <a:latin typeface="Tahoma" panose="020B0604030504040204" pitchFamily="34" charset="0"/>
                <a:ea typeface="Tahoma" panose="020B0604030504040204" pitchFamily="34" charset="0"/>
                <a:cs typeface="Tahoma" panose="020B0604030504040204" pitchFamily="34" charset="0"/>
              </a:rPr>
              <a:t>Online, Professional and Continuing Education Update </a:t>
            </a:r>
            <a:r>
              <a:rPr lang="en-US" sz="3500" b="1" dirty="0">
                <a:solidFill>
                  <a:srgbClr val="0070C0"/>
                </a:solidFill>
                <a:latin typeface="Tahoma" panose="020B0604030504040204" pitchFamily="34" charset="0"/>
                <a:ea typeface="Tahoma" panose="020B0604030504040204" pitchFamily="34" charset="0"/>
                <a:cs typeface="Tahoma" panose="020B0604030504040204" pitchFamily="34" charset="0"/>
              </a:rPr>
              <a:t>(2011; 5,475 posts)</a:t>
            </a:r>
            <a:br>
              <a:rPr lang="en-US" sz="35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500" b="1" dirty="0">
                <a:solidFill>
                  <a:srgbClr val="0070C0"/>
                </a:solidFill>
                <a:latin typeface="Tahoma" panose="020B0604030504040204" pitchFamily="34" charset="0"/>
                <a:ea typeface="Tahoma" panose="020B0604030504040204" pitchFamily="34" charset="0"/>
                <a:cs typeface="Tahoma" panose="020B0604030504040204" pitchFamily="34" charset="0"/>
              </a:rPr>
              <a:t>	5. Recession Realities in Higher Education (2011; 5,475 posts)</a:t>
            </a:r>
            <a:br>
              <a:rPr lang="en-US" sz="2500" b="1" dirty="0">
                <a:solidFill>
                  <a:srgbClr val="0070C0"/>
                </a:solidFill>
                <a:latin typeface="Tahoma" panose="020B0604030504040204" pitchFamily="34" charset="0"/>
                <a:ea typeface="Tahoma" panose="020B0604030504040204" pitchFamily="34" charset="0"/>
                <a:cs typeface="Tahoma" panose="020B0604030504040204" pitchFamily="34" charset="0"/>
              </a:rPr>
            </a:br>
            <a:b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b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1584" y="0"/>
            <a:ext cx="3566309" cy="3283974"/>
          </a:xfrm>
          <a:prstGeom prst="rect">
            <a:avLst/>
          </a:prstGeom>
        </p:spPr>
      </p:pic>
    </p:spTree>
    <p:extLst>
      <p:ext uri="{BB962C8B-B14F-4D97-AF65-F5344CB8AC3E}">
        <p14:creationId xmlns:p14="http://schemas.microsoft.com/office/powerpoint/2010/main" val="1001108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49710" y="680218"/>
            <a:ext cx="8984226" cy="1325563"/>
          </a:xfrm>
        </p:spPr>
        <p:txBody>
          <a:bodyPr>
            <a:no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Ray Schroeder Background</a:t>
            </a:r>
            <a:endPar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p:cNvSpPr>
            <a:spLocks noGrp="1"/>
          </p:cNvSpPr>
          <p:nvPr>
            <p:ph idx="1"/>
          </p:nvPr>
        </p:nvSpPr>
        <p:spPr>
          <a:xfrm>
            <a:off x="838200" y="2005781"/>
            <a:ext cx="10390239" cy="4385187"/>
          </a:xfrm>
        </p:spPr>
        <p:txBody>
          <a:bodyPr>
            <a:normAutofit fontScale="70000" lnSpcReduction="20000"/>
          </a:bodyPr>
          <a:lstStyle/>
          <a:p>
            <a:pPr>
              <a:lnSpc>
                <a:spcPct val="120000"/>
              </a:lnSpc>
              <a:spcBef>
                <a:spcPts val="0"/>
              </a:spcBef>
            </a:pPr>
            <a:r>
              <a:rPr lang="en-US" b="1" dirty="0">
                <a:latin typeface="Tahoma" panose="020B0604030504040204" pitchFamily="34" charset="0"/>
                <a:ea typeface="Tahoma" panose="020B0604030504040204" pitchFamily="34" charset="0"/>
                <a:cs typeface="Tahoma" panose="020B0604030504040204" pitchFamily="34" charset="0"/>
              </a:rPr>
              <a:t>1970 - A.B. </a:t>
            </a:r>
            <a:r>
              <a:rPr lang="en-US" b="1" dirty="0" err="1">
                <a:latin typeface="Tahoma" panose="020B0604030504040204" pitchFamily="34" charset="0"/>
                <a:ea typeface="Tahoma" panose="020B0604030504040204" pitchFamily="34" charset="0"/>
                <a:cs typeface="Tahoma" panose="020B0604030504040204" pitchFamily="34" charset="0"/>
              </a:rPr>
              <a:t>Augustana</a:t>
            </a:r>
            <a:r>
              <a:rPr lang="en-US" b="1" dirty="0">
                <a:latin typeface="Tahoma" panose="020B0604030504040204" pitchFamily="34" charset="0"/>
                <a:ea typeface="Tahoma" panose="020B0604030504040204" pitchFamily="34" charset="0"/>
                <a:cs typeface="Tahoma" panose="020B0604030504040204" pitchFamily="34" charset="0"/>
              </a:rPr>
              <a:t> College, Speech 1970</a:t>
            </a:r>
          </a:p>
          <a:p>
            <a:pPr>
              <a:lnSpc>
                <a:spcPct val="120000"/>
              </a:lnSpc>
              <a:spcBef>
                <a:spcPts val="0"/>
              </a:spcBef>
            </a:pPr>
            <a:r>
              <a:rPr lang="en-US" b="1" dirty="0">
                <a:latin typeface="Tahoma" panose="020B0604030504040204" pitchFamily="34" charset="0"/>
                <a:ea typeface="Tahoma" panose="020B0604030504040204" pitchFamily="34" charset="0"/>
                <a:cs typeface="Tahoma" panose="020B0604030504040204" pitchFamily="34" charset="0"/>
              </a:rPr>
              <a:t>1971 – Hired as news reporter/producer for WILL public radio half time UIUC</a:t>
            </a:r>
          </a:p>
          <a:p>
            <a:pPr>
              <a:lnSpc>
                <a:spcPct val="120000"/>
              </a:lnSpc>
              <a:spcBef>
                <a:spcPts val="0"/>
              </a:spcBef>
            </a:pPr>
            <a:r>
              <a:rPr lang="en-US" b="1" dirty="0">
                <a:latin typeface="Tahoma" panose="020B0604030504040204" pitchFamily="34" charset="0"/>
                <a:ea typeface="Tahoma" panose="020B0604030504040204" pitchFamily="34" charset="0"/>
                <a:cs typeface="Tahoma" panose="020B0604030504040204" pitchFamily="34" charset="0"/>
              </a:rPr>
              <a:t>1972 – Position expanded into half time Instructor of Radio-Television / half-time news</a:t>
            </a:r>
          </a:p>
          <a:p>
            <a:pPr>
              <a:lnSpc>
                <a:spcPct val="120000"/>
              </a:lnSpc>
              <a:spcBef>
                <a:spcPts val="0"/>
              </a:spcBef>
            </a:pPr>
            <a:r>
              <a:rPr lang="en-US" b="1" dirty="0">
                <a:latin typeface="Tahoma" panose="020B0604030504040204" pitchFamily="34" charset="0"/>
                <a:ea typeface="Tahoma" panose="020B0604030504040204" pitchFamily="34" charset="0"/>
                <a:cs typeface="Tahoma" panose="020B0604030504040204" pitchFamily="34" charset="0"/>
              </a:rPr>
              <a:t>1972 – Master’s University of Illinois at Urbana-Champaign</a:t>
            </a:r>
          </a:p>
          <a:p>
            <a:pPr>
              <a:lnSpc>
                <a:spcPct val="120000"/>
              </a:lnSpc>
              <a:spcBef>
                <a:spcPts val="0"/>
              </a:spcBef>
            </a:pPr>
            <a:r>
              <a:rPr lang="en-US" b="1" dirty="0">
                <a:latin typeface="Tahoma" panose="020B0604030504040204" pitchFamily="34" charset="0"/>
                <a:ea typeface="Tahoma" panose="020B0604030504040204" pitchFamily="34" charset="0"/>
                <a:cs typeface="Tahoma" panose="020B0604030504040204" pitchFamily="34" charset="0"/>
              </a:rPr>
              <a:t>1975 – Full time Instructor of Radio-Television (broadcast journalism/news film) UIUC</a:t>
            </a:r>
          </a:p>
          <a:p>
            <a:pPr>
              <a:lnSpc>
                <a:spcPct val="120000"/>
              </a:lnSpc>
              <a:spcBef>
                <a:spcPts val="0"/>
              </a:spcBef>
            </a:pPr>
            <a:r>
              <a:rPr lang="en-US" b="1" dirty="0">
                <a:latin typeface="Tahoma" panose="020B0604030504040204" pitchFamily="34" charset="0"/>
                <a:ea typeface="Tahoma" panose="020B0604030504040204" pitchFamily="34" charset="0"/>
                <a:cs typeface="Tahoma" panose="020B0604030504040204" pitchFamily="34" charset="0"/>
              </a:rPr>
              <a:t>1977 – Assistant Professor of Communication SSU</a:t>
            </a:r>
          </a:p>
          <a:p>
            <a:pPr>
              <a:lnSpc>
                <a:spcPct val="120000"/>
              </a:lnSpc>
              <a:spcBef>
                <a:spcPts val="0"/>
              </a:spcBef>
            </a:pPr>
            <a:r>
              <a:rPr lang="en-US" b="1" dirty="0">
                <a:latin typeface="Tahoma" panose="020B0604030504040204" pitchFamily="34" charset="0"/>
                <a:ea typeface="Tahoma" panose="020B0604030504040204" pitchFamily="34" charset="0"/>
                <a:cs typeface="Tahoma" panose="020B0604030504040204" pitchFamily="34" charset="0"/>
              </a:rPr>
              <a:t>1983 - Associate Professor of Communication </a:t>
            </a:r>
          </a:p>
          <a:p>
            <a:pPr>
              <a:lnSpc>
                <a:spcPct val="120000"/>
              </a:lnSpc>
              <a:spcBef>
                <a:spcPts val="0"/>
              </a:spcBef>
            </a:pPr>
            <a:r>
              <a:rPr lang="en-US" b="1" dirty="0">
                <a:latin typeface="Tahoma" panose="020B0604030504040204" pitchFamily="34" charset="0"/>
                <a:ea typeface="Tahoma" panose="020B0604030504040204" pitchFamily="34" charset="0"/>
                <a:cs typeface="Tahoma" panose="020B0604030504040204" pitchFamily="34" charset="0"/>
              </a:rPr>
              <a:t>1992 – Professor of Communication </a:t>
            </a:r>
          </a:p>
          <a:p>
            <a:pPr>
              <a:lnSpc>
                <a:spcPct val="120000"/>
              </a:lnSpc>
              <a:spcBef>
                <a:spcPts val="0"/>
              </a:spcBef>
            </a:pPr>
            <a:r>
              <a:rPr lang="en-US" b="1" dirty="0">
                <a:latin typeface="Tahoma" panose="020B0604030504040204" pitchFamily="34" charset="0"/>
                <a:ea typeface="Tahoma" panose="020B0604030504040204" pitchFamily="34" charset="0"/>
                <a:cs typeface="Tahoma" panose="020B0604030504040204" pitchFamily="34" charset="0"/>
              </a:rPr>
              <a:t>2001 – Professor Emeritus UIS</a:t>
            </a:r>
          </a:p>
          <a:p>
            <a:pPr>
              <a:lnSpc>
                <a:spcPct val="120000"/>
              </a:lnSpc>
              <a:spcBef>
                <a:spcPts val="0"/>
              </a:spcBef>
            </a:pPr>
            <a:r>
              <a:rPr lang="en-US" sz="2900" b="1" dirty="0">
                <a:solidFill>
                  <a:srgbClr val="FF0000"/>
                </a:solidFill>
                <a:latin typeface="Tahoma" panose="020B0604030504040204" pitchFamily="34" charset="0"/>
                <a:ea typeface="Tahoma" panose="020B0604030504040204" pitchFamily="34" charset="0"/>
                <a:cs typeface="Tahoma" panose="020B0604030504040204" pitchFamily="34" charset="0"/>
              </a:rPr>
              <a:t>2016 – Still at it…</a:t>
            </a:r>
            <a:endParaRPr lang="en-US" dirty="0"/>
          </a:p>
        </p:txBody>
      </p:sp>
    </p:spTree>
    <p:extLst>
      <p:ext uri="{BB962C8B-B14F-4D97-AF65-F5344CB8AC3E}">
        <p14:creationId xmlns:p14="http://schemas.microsoft.com/office/powerpoint/2010/main" val="1844858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57863" y="117987"/>
            <a:ext cx="10586885" cy="3136490"/>
          </a:xfrm>
        </p:spPr>
        <p:txBody>
          <a:bodyPr>
            <a:noAutofit/>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Per Ray (July 30, 2016):</a:t>
            </a:r>
            <a:br>
              <a:rPr lang="en-US" sz="14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“I spend about 90 minutes to two hours a day in feeding the hungry blogs and twitter.  I have not found a way to automate the editorial process.  I do pre-post to help cover when I am on the road, but check for new materials each and every day of the year. For the past fifteen years, I scan digests, alerts, online journals, etc. to keep up with the latest technologies and trends in online and distance learning.  I am grateful for the following I have cultivated, and I hope that my daily distillations help many others to keep up with this very active field.”</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4680" y="3092958"/>
            <a:ext cx="5020055" cy="3765042"/>
          </a:xfrm>
          <a:prstGeom prst="rect">
            <a:avLst/>
          </a:prstGeom>
        </p:spPr>
      </p:pic>
    </p:spTree>
    <p:extLst>
      <p:ext uri="{BB962C8B-B14F-4D97-AF65-F5344CB8AC3E}">
        <p14:creationId xmlns:p14="http://schemas.microsoft.com/office/powerpoint/2010/main" val="188044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57863" y="117987"/>
            <a:ext cx="10586885" cy="3136490"/>
          </a:xfrm>
        </p:spPr>
        <p:txBody>
          <a:bodyPr>
            <a:noAutofit/>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Per Ray:</a:t>
            </a:r>
            <a:br>
              <a:rPr lang="en-US" sz="14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 ”OH, do I have to admit that I am a Hoosier? ;-)</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Ok, South Bend, Indiana, December 8, 1949.”</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1543" y="2751178"/>
            <a:ext cx="7296586" cy="4106822"/>
          </a:xfrm>
          <a:prstGeom prst="rect">
            <a:avLst/>
          </a:prstGeom>
        </p:spPr>
      </p:pic>
    </p:spTree>
    <p:extLst>
      <p:ext uri="{BB962C8B-B14F-4D97-AF65-F5344CB8AC3E}">
        <p14:creationId xmlns:p14="http://schemas.microsoft.com/office/powerpoint/2010/main" val="23445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57863" y="117987"/>
            <a:ext cx="10577053" cy="1828800"/>
          </a:xfrm>
        </p:spPr>
        <p:txBody>
          <a:bodyPr>
            <a:noAutofit/>
          </a:bodyPr>
          <a:lstStyle/>
          <a:p>
            <a:pPr algn="ct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People call on Ray to do all sorts of things…</a:t>
            </a:r>
            <a:endPar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0136" y="2493728"/>
            <a:ext cx="7378664" cy="4364272"/>
          </a:xfrm>
          <a:prstGeom prst="rect">
            <a:avLst/>
          </a:prstGeom>
        </p:spPr>
      </p:pic>
      <p:sp>
        <p:nvSpPr>
          <p:cNvPr id="2" name="TextBox 1"/>
          <p:cNvSpPr txBox="1"/>
          <p:nvPr/>
        </p:nvSpPr>
        <p:spPr>
          <a:xfrm>
            <a:off x="1406012" y="1512372"/>
            <a:ext cx="9566787" cy="707886"/>
          </a:xfrm>
          <a:prstGeom prst="rect">
            <a:avLst/>
          </a:prstGeom>
          <a:noFill/>
        </p:spPr>
        <p:txBody>
          <a:bodyPr wrap="square" rtlCol="0">
            <a:sp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Like serve on congressional panels</a:t>
            </a:r>
            <a:endParaRPr lang="en-US" sz="4000" dirty="0"/>
          </a:p>
        </p:txBody>
      </p:sp>
    </p:spTree>
    <p:extLst>
      <p:ext uri="{BB962C8B-B14F-4D97-AF65-F5344CB8AC3E}">
        <p14:creationId xmlns:p14="http://schemas.microsoft.com/office/powerpoint/2010/main" val="374640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57863" y="117987"/>
            <a:ext cx="10586885" cy="3136490"/>
          </a:xfrm>
        </p:spPr>
        <p:txBody>
          <a:bodyPr>
            <a:no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Here are 15 more ways…</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6" name="AutoShape 2" descr="data:image/png;base64,iVBORw0KGgoAAAANSUhEUgAAAPkAAADKCAMAAABQfxahAAAAkFBMVEWlKir///+iGBjw4OCgDAyjISG8bm6iHR3HioqfAQHy5OShGhqkJSXRm5ukJiavSkq0XFy6ZGTs1tbMkJCgEBCtPT38+PifBgb58PCoMTGtQkLlyMjFgIDWp6fToKDctbXny8vasbGvSEjCeHjgv7+yUFC1WFjAdXW8amqtPj7WpqbHhobBfX2qNjb16+vv2toizvDbAAAKkklEQVR4nO2daXuiMBDHIYKIYOqBHF4Vq7Zdq37/b7daL5TJQQgSsP8X+zz77BbyKzlnJjOaTtNuHLd6q9FWq4q2o9VXJ56HVKqTNOK/hMufheEhy8Vl42QSdi1koHVrLEo+/rI8s1rMSbmWp7X22cn9eBuYZTc+r7Blr2kfHiKfRV51v3ZSrvFGZk+Tz4c14T7Ktb/anOT+R+CW3VypMq0ZF/k+cspuqnQZPXCRuyePvXp98JOsCJrl78gHRn1GeFKuA0x0SfKJUXYTixI23mnkE6/sBhYnbC/J5IPafvGjsPHY4a/kca3BD+ioAZPvaw5+mOaGPkTub+u4nN3L+YDIP+u3gUkreE+Tj4OyW/UUIT9Fvq3nDuZRzuaRfFbjlfxORv+e3I9e45MfDm5f9+TTV/nkmmY37shf5pMfPvpnknxc+01MQm6YIO9V3tiYQV58Iw+tslvzTLnrG/n768xvR9m7K/lHvs6O7AeJ/SLNx8eIic3iXbawmj/KNbOj9/aDxkjgMebP7vE5ItpNmOjW5ELezrllvz/6HdQWWSrQ9PExYhowJy0cXciXuYa52Uy9vCFCntxWFkuuOed1TZuKdM6rgrRRU4jcInlC5JN751+y1sozweFt+uUi5HibGjTFkZ9tkVo3jzHGAzw3IuTuSg44V2/vnMlXOaZ28FOJkJsf6ecURW61zuQjAeKLPGhGFiFH/55Ifl7WtEiA+Cz3G3q5CLnHjO2QR345rgkA39oLhmOIkNsN6EkFkTdzkxuwY1qEPJAE/hxy9Am/XIAcj6pE7pAWIgFyk/BLVJLcWZNeLkB+WWKrQO51iS8XIPfS3m1FybExIL9cgNyQNbUXTe5EKTd8PnLME6daPrkZ/FCPF9nJ3YUs8CLJzeCLHk4qQJ70fChK7jp2k2lCyE5+OUOoSm4ib9XhGJDZyeVN7bLJMTaRgXozvhlYgFySKUoSuWuapmU5yPMsPPqYzrmNJgLk0qZ2KeS95ufPZtCZLfuNbJaizOTYAp7SHnQENOOwMDHIMXj0LoYcNEXFtiMiDtMai3z4PHJwah8UFrKkEDnoZSjOwasQuTEHnlJcNINC5FfvZkIFurYVIo+AtWOfy/NDlTrkLnTUHxfn1FeH3PwBHtIpLhpVHXIHMuHmDGegSR1y0MuwLi70Wh3yx4j7o/wCA3HVIdeA88quwKglZchBL8O8wOBEZchBU1S+QA7GC1UhB70MHMdsYSlD7kEW7FyBHAwpcz4PIFNukZG4TJvMG1UjsicsI7kN7Np9G/yvclY6th2OKkQ2FGcjh6Kr9P7dI1wHGYFjapGLDPuY8kMQ+aycHkWKiTwbOTi136ITXSfw1oN43t6FB+127fF00DVtlCP5hyrkDuSbvJxXLO+tA1mkG/FX5InOBaqQoxh4RPNIhR00IRvi/WXTEFv0VSEHA15Xh6FsOQOGGT6cmUig06tCbkKmqAi7xoTD/eD/E0iLoQg5/gYWtTbyRpwOJ39jZ53qFSGHTVF2hriZ/SLjcFeE/HrDIKk4W0TkAN73kKQIOTi1Z9WSx6l0lSLkHuRlyKzGMMPirgh5IOcuQ7jlR1eE3JACfkAfcaOrQS4v4DWMeMe6GuSgl0FMbd5DjBrk0u4y6PxXqtUgB01RourwmarVILclXVM7ac01y6lBjiVdUzu/2eEZ6kqQS7umdhZXwgwlyOXdZThrlD826jnkoCnqQf5uP5/zxuTxzO9KkLOmdn/eWpt2YBhGEERNnuhTjklOCXJEDRj3O5F3MzFjE6EVcxGcs0e6CuTYpVmcpkHKyuYaQ9bRfcUc6UqQQ16Gs/we+PXcADJlJMTOF6ICOWiKOin8JnlT0YJumqzEN7eIU7u/IM9U1oiK3mI5oFUgJ99loKYotKj7nz2ru6tATkyrsaTbFBH1nj4rS4wK5JAD+dR4xmAF8nrcNGF0dxXItT6oPfO4+ZjA9E6s6CIlyA1YbI8RmObhIob5XQlyYWFMIV/Qx0q1yTWDso9lBFZVnJx2oZOxjas4uYYB7/NZjJRdVSdPJSW/KaQv6FUnpzTAX1DRq05OOe3oPerkXnVyjbKu0S9EVJ7cJp/Y6PcbK08OxsueNKs3OXiz8SR6dHzlySl2W/pWpvLkiJyigZ7Us/rkMbEF9HNq9cnJB9Waf3NKQpL3l53h4nqTU1a1mq/nlJ0M/SJz5cmhTAVn0RN6V57cJDaAkZ2jdPJjjiJQfBF9t6oDKSl+PsfrHkFdrog+sk9OD+nRA2WTQ7fO9QxNolijGLn4yyan5AfjK59APp4zcvGXTk5ejr84AvqAWgFXMfzIpZOTt2A8KaNoPkVGnymbnJLcts+umUG7JE64zntV2eQWxQfOvnQcUPInqu5LpazH+oYZ8EH5YeZPl00OZou6PIE10Cl7dt0fqh4zEVAiGid0dIN2ka+vfJwM7TpDSA3XJiWOP0n92CizR2k+7cN5tB/kmB5LJ9dsWvuXBungYtCDIOMKxEDSA537W3CsW7eaeLDYEe7lk1O7+2GO/kCPox1bXpNsj/gVR0a98smZVabag+iWSgO7ThBtmBHu3UrEtyO4qklC/n7ajNBvpJjW7XAkWF5W5E6DyXlzKdzxXnFyOQ64KpAjaSU5zurwpB9QgVwz5SXxPorvaqoS5HdVufPrrUJ3FCmOkuwa8KXaUIP8WshSgqp1F1lif2/jrPfPxSrLSfOxBJIKpYYud86BS2W5bwFumd6lQMpQ9/lmt6PMSzXBN6FMa/LIscmobMMFvuJPmXmtICmWR1iiRxFbuYuS7EYZcoVeq4ayayhDkulLxU5O9EaUheESZqJNhfKFS/Ui4yDOA770MnXba3VgsYrQkv3nQY7FbZI1a/r5iK81hKqAy44cQCvB4nKN78w5Ec8/qYklDJceM+FSTckk+a1sPV1L+CK1U7rJrCogWgSNMhfKnWrZJ6lr7KTGiB4jiBKyIFTz/ijXXmXZ1fjvI0+gu15T2Gh6Wyh56HeXpByFBlxjzVtqLewMM3f031dcKxdqojURyJmPRZ52faqHNnum7SlcfgVcWXPSuhn/NJ4EBU+VFQwnY4pxuRE3LeEEv5rTTpD7xdU+ERM+kI0+4v6jrcpvLP/1NOTlSep8u/J0XN24DHfP1W8BQxt99342rUGnM9j8fHa3duChnJnd7f4d+a7IRPG5hE3LshzHOfxp8liUWUomqvrd0bRU6+9FKWn3+yX31evuhejuBvNpF/v+nCjdsuXtUuSc6fQqLu/uaHAm371Af3+IqLqc2ZZCh9UqCT+Eyl7I9Vbdh7r9cBS8kusf9e7wRqyTyPVunVd1OxWmkCD3u/X96kbanqAl/9JU69QmTdgAfFh35PomW+L/isi1IXvHPbm+tOq3pUEL0K77QK6332q2urk2IZL+kVzX/7kFFrR7trA3Ilk10+R6+GPUhR1hcswdQH7o8hMDFVjP70kyPXdGMWaC5IcTzOzNyFTlRDWZCPXoFmwC+UH9wcL2nKMRqLh6tUUIuxYygt4/VlJ8MvlB/nj2uRpG2EJVkalF3+vJlMchTyU/4Ye7dqMqau+4wyrZ5HXVH/nr6Y/89fRH/nr6I389/ZG/nv7IX09/5K+n/wxL0huVJDVCAAAAAElFTkSuQmCC"/>
          <p:cNvSpPr>
            <a:spLocks noChangeAspect="1" noChangeArrowheads="1"/>
          </p:cNvSpPr>
          <p:nvPr/>
        </p:nvSpPr>
        <p:spPr bwMode="auto">
          <a:xfrm>
            <a:off x="155575" y="-2224088"/>
            <a:ext cx="5715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15 Outsourcing Services to Make Your Life Easier&#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2490" y="2568033"/>
            <a:ext cx="4803084" cy="3906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906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678" y="268574"/>
            <a:ext cx="10881492" cy="1710814"/>
          </a:xfrm>
        </p:spPr>
        <p:txBody>
          <a:bodyPr>
            <a:noAutofit/>
          </a:bodyPr>
          <a:lstStyle/>
          <a:p>
            <a:pPr algn="ctr"/>
            <a:r>
              <a:rPr lang="en-US" sz="4000" b="1" dirty="0">
                <a:latin typeface="Tahoma" panose="020B0604030504040204" pitchFamily="34" charset="0"/>
                <a:ea typeface="Tahoma" panose="020B0604030504040204" pitchFamily="34" charset="0"/>
                <a:cs typeface="Tahoma" panose="020B0604030504040204" pitchFamily="34" charset="0"/>
              </a:rPr>
              <a:t>Question #1: Do you want to know best practices in leading an online initiative?</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1150374" y="1853637"/>
            <a:ext cx="9389806" cy="769441"/>
          </a:xfrm>
          <a:prstGeom prst="rect">
            <a:avLst/>
          </a:prstGeom>
          <a:noFill/>
        </p:spPr>
        <p:txBody>
          <a:bodyPr wrap="square" rtlCol="0">
            <a:spAutoFit/>
          </a:bodyPr>
          <a:lstStyle/>
          <a:p>
            <a:pPr algn="ct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So…Who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ya</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gonna</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call…?</a:t>
            </a:r>
            <a:endParaRPr lang="en-US" sz="4400" dirty="0"/>
          </a:p>
        </p:txBody>
      </p:sp>
      <p:sp>
        <p:nvSpPr>
          <p:cNvPr id="5" name="TextBox 4"/>
          <p:cNvSpPr txBox="1"/>
          <p:nvPr/>
        </p:nvSpPr>
        <p:spPr>
          <a:xfrm>
            <a:off x="3470786" y="2623078"/>
            <a:ext cx="5761703" cy="707886"/>
          </a:xfrm>
          <a:prstGeom prst="rect">
            <a:avLst/>
          </a:prstGeom>
          <a:noFill/>
        </p:spPr>
        <p:txBody>
          <a:bodyPr wrap="square" rtlCol="0">
            <a:spAutoFit/>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Ray Schroeder!!!</a:t>
            </a:r>
            <a:endParaRPr lang="en-US" sz="4000" dirty="0">
              <a:solidFill>
                <a:srgbClr val="FF0000"/>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8246" y="3337692"/>
            <a:ext cx="3520308" cy="3520308"/>
          </a:xfrm>
          <a:prstGeom prst="rect">
            <a:avLst/>
          </a:prstGeom>
        </p:spPr>
      </p:pic>
    </p:spTree>
    <p:extLst>
      <p:ext uri="{BB962C8B-B14F-4D97-AF65-F5344CB8AC3E}">
        <p14:creationId xmlns:p14="http://schemas.microsoft.com/office/powerpoint/2010/main" val="386567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678" y="268574"/>
            <a:ext cx="10881492" cy="1710814"/>
          </a:xfrm>
        </p:spPr>
        <p:txBody>
          <a:bodyPr>
            <a:noAutofit/>
          </a:bodyPr>
          <a:lstStyle/>
          <a:p>
            <a:pPr algn="ctr"/>
            <a:r>
              <a:rPr lang="en-US" sz="4000" b="1" dirty="0">
                <a:latin typeface="Tahoma" panose="020B0604030504040204" pitchFamily="34" charset="0"/>
                <a:ea typeface="Tahoma" panose="020B0604030504040204" pitchFamily="34" charset="0"/>
                <a:cs typeface="Tahoma" panose="020B0604030504040204" pitchFamily="34" charset="0"/>
              </a:rPr>
              <a:t>Question #2: Interested in how to start an online program at their universities?</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1150374" y="1853637"/>
            <a:ext cx="9389806" cy="769441"/>
          </a:xfrm>
          <a:prstGeom prst="rect">
            <a:avLst/>
          </a:prstGeom>
          <a:noFill/>
        </p:spPr>
        <p:txBody>
          <a:bodyPr wrap="square" rtlCol="0">
            <a:spAutoFit/>
          </a:bodyPr>
          <a:lstStyle/>
          <a:p>
            <a:pPr algn="ct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So…Who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ya</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gonna</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call…?</a:t>
            </a:r>
            <a:endParaRPr lang="en-US" sz="4400" dirty="0"/>
          </a:p>
        </p:txBody>
      </p:sp>
      <p:sp>
        <p:nvSpPr>
          <p:cNvPr id="5" name="TextBox 4"/>
          <p:cNvSpPr txBox="1"/>
          <p:nvPr/>
        </p:nvSpPr>
        <p:spPr>
          <a:xfrm>
            <a:off x="3174588" y="2572013"/>
            <a:ext cx="5938684" cy="707886"/>
          </a:xfrm>
          <a:prstGeom prst="rect">
            <a:avLst/>
          </a:prstGeom>
          <a:noFill/>
        </p:spPr>
        <p:txBody>
          <a:bodyPr wrap="square" rtlCol="0">
            <a:spAutoFit/>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Ray Schroeder!!!</a:t>
            </a:r>
            <a:endParaRPr lang="en-US" sz="4000" dirty="0">
              <a:solidFill>
                <a:srgbClr val="FF00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0107" y="3279899"/>
            <a:ext cx="4387647" cy="3539369"/>
          </a:xfrm>
          <a:prstGeom prst="rect">
            <a:avLst/>
          </a:prstGeom>
        </p:spPr>
      </p:pic>
    </p:spTree>
    <p:extLst>
      <p:ext uri="{BB962C8B-B14F-4D97-AF65-F5344CB8AC3E}">
        <p14:creationId xmlns:p14="http://schemas.microsoft.com/office/powerpoint/2010/main" val="31479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678" y="268574"/>
            <a:ext cx="10881492" cy="1710814"/>
          </a:xfrm>
        </p:spPr>
        <p:txBody>
          <a:bodyPr>
            <a:noAutofit/>
          </a:bodyPr>
          <a:lstStyle/>
          <a:p>
            <a:pPr algn="ctr"/>
            <a:r>
              <a:rPr lang="en-US" sz="4000" b="1" dirty="0">
                <a:latin typeface="Tahoma" panose="020B0604030504040204" pitchFamily="34" charset="0"/>
                <a:ea typeface="Tahoma" panose="020B0604030504040204" pitchFamily="34" charset="0"/>
                <a:cs typeface="Tahoma" panose="020B0604030504040204" pitchFamily="34" charset="0"/>
              </a:rPr>
              <a:t>Question #3: Seeking innovative uses of technology in teaching?</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1150374" y="1853637"/>
            <a:ext cx="9389806" cy="769441"/>
          </a:xfrm>
          <a:prstGeom prst="rect">
            <a:avLst/>
          </a:prstGeom>
          <a:noFill/>
        </p:spPr>
        <p:txBody>
          <a:bodyPr wrap="square" rtlCol="0">
            <a:spAutoFit/>
          </a:bodyPr>
          <a:lstStyle/>
          <a:p>
            <a:pPr algn="ct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So…Who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ya</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gonna</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call…?</a:t>
            </a:r>
            <a:endParaRPr lang="en-US" sz="4400" dirty="0"/>
          </a:p>
        </p:txBody>
      </p:sp>
      <p:sp>
        <p:nvSpPr>
          <p:cNvPr id="5" name="TextBox 4"/>
          <p:cNvSpPr txBox="1"/>
          <p:nvPr/>
        </p:nvSpPr>
        <p:spPr>
          <a:xfrm>
            <a:off x="2875934" y="2572013"/>
            <a:ext cx="5938684" cy="707886"/>
          </a:xfrm>
          <a:prstGeom prst="rect">
            <a:avLst/>
          </a:prstGeom>
          <a:noFill/>
        </p:spPr>
        <p:txBody>
          <a:bodyPr wrap="square" rtlCol="0">
            <a:spAutoFit/>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Ray Schroeder!!!</a:t>
            </a:r>
            <a:endParaRPr lang="en-US" sz="4000" dirty="0">
              <a:solidFill>
                <a:srgbClr val="FF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9658" y="3279899"/>
            <a:ext cx="4671237" cy="3503428"/>
          </a:xfrm>
          <a:prstGeom prst="rect">
            <a:avLst/>
          </a:prstGeom>
        </p:spPr>
      </p:pic>
    </p:spTree>
    <p:extLst>
      <p:ext uri="{BB962C8B-B14F-4D97-AF65-F5344CB8AC3E}">
        <p14:creationId xmlns:p14="http://schemas.microsoft.com/office/powerpoint/2010/main" val="338415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8606" y="559210"/>
            <a:ext cx="10363200" cy="1104900"/>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Michael G. Moore, Charles A. </a:t>
            </a:r>
            <a:r>
              <a:rPr lang="en-US" dirty="0" err="1">
                <a:latin typeface="Tahoma" panose="020B0604030504040204" pitchFamily="34" charset="0"/>
                <a:ea typeface="Tahoma" panose="020B0604030504040204" pitchFamily="34" charset="0"/>
                <a:cs typeface="Tahoma" panose="020B0604030504040204" pitchFamily="34" charset="0"/>
              </a:rPr>
              <a:t>Wedemeyer</a:t>
            </a:r>
            <a:r>
              <a:rPr lang="en-US" dirty="0">
                <a:latin typeface="Tahoma" panose="020B0604030504040204" pitchFamily="34" charset="0"/>
                <a:ea typeface="Tahoma" panose="020B0604030504040204" pitchFamily="34" charset="0"/>
                <a:cs typeface="Tahoma" panose="020B0604030504040204" pitchFamily="34" charset="0"/>
              </a:rPr>
              <a:t>, and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Fred Saba (the First </a:t>
            </a:r>
            <a:r>
              <a:rPr lang="en-US" dirty="0" err="1">
                <a:latin typeface="Tahoma" panose="020B0604030504040204" pitchFamily="34" charset="0"/>
                <a:ea typeface="Tahoma" panose="020B0604030504040204" pitchFamily="34" charset="0"/>
                <a:cs typeface="Tahoma" panose="020B0604030504040204" pitchFamily="34" charset="0"/>
              </a:rPr>
              <a:t>Wedemeyer</a:t>
            </a:r>
            <a:r>
              <a:rPr lang="en-US" dirty="0">
                <a:latin typeface="Tahoma" panose="020B0604030504040204" pitchFamily="34" charset="0"/>
                <a:ea typeface="Tahoma" panose="020B0604030504040204" pitchFamily="34" charset="0"/>
                <a:cs typeface="Tahoma" panose="020B0604030504040204" pitchFamily="34" charset="0"/>
              </a:rPr>
              <a:t> award recipient)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799" y="1845046"/>
            <a:ext cx="7286096" cy="5012954"/>
          </a:xfrm>
          <a:prstGeom prst="rect">
            <a:avLst/>
          </a:prstGeom>
        </p:spPr>
      </p:pic>
    </p:spTree>
    <p:extLst>
      <p:ext uri="{BB962C8B-B14F-4D97-AF65-F5344CB8AC3E}">
        <p14:creationId xmlns:p14="http://schemas.microsoft.com/office/powerpoint/2010/main" val="3788071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678" y="268574"/>
            <a:ext cx="10881492" cy="1710814"/>
          </a:xfrm>
        </p:spPr>
        <p:txBody>
          <a:bodyPr>
            <a:no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Question #4: Enrollment trends in online learning?</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1150374" y="1853637"/>
            <a:ext cx="9389806" cy="769441"/>
          </a:xfrm>
          <a:prstGeom prst="rect">
            <a:avLst/>
          </a:prstGeom>
          <a:noFill/>
        </p:spPr>
        <p:txBody>
          <a:bodyPr wrap="square" rtlCol="0">
            <a:spAutoFit/>
          </a:bodyPr>
          <a:lstStyle/>
          <a:p>
            <a:pPr algn="ct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So…Who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ya</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gonna</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call…?</a:t>
            </a:r>
            <a:endParaRPr lang="en-US" sz="4400" dirty="0"/>
          </a:p>
        </p:txBody>
      </p:sp>
      <p:sp>
        <p:nvSpPr>
          <p:cNvPr id="5" name="TextBox 4"/>
          <p:cNvSpPr txBox="1"/>
          <p:nvPr/>
        </p:nvSpPr>
        <p:spPr>
          <a:xfrm>
            <a:off x="2875935" y="2623078"/>
            <a:ext cx="5938684" cy="707886"/>
          </a:xfrm>
          <a:prstGeom prst="rect">
            <a:avLst/>
          </a:prstGeom>
          <a:noFill/>
        </p:spPr>
        <p:txBody>
          <a:bodyPr wrap="square" rtlCol="0">
            <a:spAutoFit/>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Ray Schroeder!!!</a:t>
            </a:r>
            <a:endParaRPr lang="en-US" sz="4000" dirty="0">
              <a:solidFill>
                <a:srgbClr val="FF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7141" y="3427310"/>
            <a:ext cx="6970565" cy="3430690"/>
          </a:xfrm>
          <a:prstGeom prst="rect">
            <a:avLst/>
          </a:prstGeom>
        </p:spPr>
      </p:pic>
    </p:spTree>
    <p:extLst>
      <p:ext uri="{BB962C8B-B14F-4D97-AF65-F5344CB8AC3E}">
        <p14:creationId xmlns:p14="http://schemas.microsoft.com/office/powerpoint/2010/main" val="133160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678" y="268574"/>
            <a:ext cx="10881492" cy="1710814"/>
          </a:xfrm>
        </p:spPr>
        <p:txBody>
          <a:bodyPr>
            <a:noAutofit/>
          </a:bodyPr>
          <a:lstStyle/>
          <a:p>
            <a:pPr algn="ctr"/>
            <a:r>
              <a:rPr lang="en-US" sz="4000" b="1" dirty="0">
                <a:latin typeface="Tahoma" panose="020B0604030504040204" pitchFamily="34" charset="0"/>
                <a:ea typeface="Tahoma" panose="020B0604030504040204" pitchFamily="34" charset="0"/>
                <a:cs typeface="Tahoma" panose="020B0604030504040204" pitchFamily="34" charset="0"/>
              </a:rPr>
              <a:t>Question #5: Program development and appealing to a younger audience?</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1150374" y="1853637"/>
            <a:ext cx="9389806" cy="769441"/>
          </a:xfrm>
          <a:prstGeom prst="rect">
            <a:avLst/>
          </a:prstGeom>
          <a:noFill/>
        </p:spPr>
        <p:txBody>
          <a:bodyPr wrap="square" rtlCol="0">
            <a:spAutoFit/>
          </a:bodyPr>
          <a:lstStyle/>
          <a:p>
            <a:pPr algn="ct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So…Who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ya</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gonna</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call…?</a:t>
            </a:r>
            <a:endParaRPr lang="en-US" sz="4400" dirty="0"/>
          </a:p>
        </p:txBody>
      </p:sp>
      <p:sp>
        <p:nvSpPr>
          <p:cNvPr id="5" name="TextBox 4"/>
          <p:cNvSpPr txBox="1"/>
          <p:nvPr/>
        </p:nvSpPr>
        <p:spPr>
          <a:xfrm>
            <a:off x="2875935" y="2553936"/>
            <a:ext cx="5938684" cy="707886"/>
          </a:xfrm>
          <a:prstGeom prst="rect">
            <a:avLst/>
          </a:prstGeom>
          <a:noFill/>
        </p:spPr>
        <p:txBody>
          <a:bodyPr wrap="square" rtlCol="0">
            <a:spAutoFit/>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Ray Schroeder!!!</a:t>
            </a:r>
            <a:endParaRPr lang="en-US" sz="4000" dirty="0">
              <a:solidFill>
                <a:srgbClr val="FF000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4843" y="3279899"/>
            <a:ext cx="3149864" cy="356161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4707" y="3261822"/>
            <a:ext cx="4841009" cy="3596178"/>
          </a:xfrm>
          <a:prstGeom prst="rect">
            <a:avLst/>
          </a:prstGeom>
        </p:spPr>
      </p:pic>
    </p:spTree>
    <p:extLst>
      <p:ext uri="{BB962C8B-B14F-4D97-AF65-F5344CB8AC3E}">
        <p14:creationId xmlns:p14="http://schemas.microsoft.com/office/powerpoint/2010/main" val="8522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678" y="268574"/>
            <a:ext cx="10881492" cy="1710814"/>
          </a:xfrm>
        </p:spPr>
        <p:txBody>
          <a:bodyPr>
            <a:no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Question #6: Need help with budgets and calculating return on investment?</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1150374" y="1853637"/>
            <a:ext cx="9389806" cy="769441"/>
          </a:xfrm>
          <a:prstGeom prst="rect">
            <a:avLst/>
          </a:prstGeom>
          <a:noFill/>
        </p:spPr>
        <p:txBody>
          <a:bodyPr wrap="square" rtlCol="0">
            <a:spAutoFit/>
          </a:bodyPr>
          <a:lstStyle/>
          <a:p>
            <a:pPr algn="ct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So…Who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ya</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gonna</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call…?</a:t>
            </a:r>
            <a:endParaRPr lang="en-US" sz="4400" dirty="0"/>
          </a:p>
        </p:txBody>
      </p:sp>
      <p:sp>
        <p:nvSpPr>
          <p:cNvPr id="5" name="TextBox 4"/>
          <p:cNvSpPr txBox="1"/>
          <p:nvPr/>
        </p:nvSpPr>
        <p:spPr>
          <a:xfrm>
            <a:off x="2969342" y="2582206"/>
            <a:ext cx="5938684" cy="707886"/>
          </a:xfrm>
          <a:prstGeom prst="rect">
            <a:avLst/>
          </a:prstGeom>
          <a:noFill/>
        </p:spPr>
        <p:txBody>
          <a:bodyPr wrap="square" rtlCol="0">
            <a:spAutoFit/>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Ray Schroeder!!!</a:t>
            </a:r>
            <a:endParaRPr lang="en-US" sz="4000" dirty="0">
              <a:solidFill>
                <a:srgbClr val="FF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50094" y="3397939"/>
            <a:ext cx="6151221" cy="346006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150093" y="3326041"/>
            <a:ext cx="6279041" cy="3531960"/>
          </a:xfrm>
          <a:prstGeom prst="rect">
            <a:avLst/>
          </a:prstGeom>
        </p:spPr>
      </p:pic>
    </p:spTree>
    <p:extLst>
      <p:ext uri="{BB962C8B-B14F-4D97-AF65-F5344CB8AC3E}">
        <p14:creationId xmlns:p14="http://schemas.microsoft.com/office/powerpoint/2010/main" val="199522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678" y="268574"/>
            <a:ext cx="10881492" cy="1710814"/>
          </a:xfrm>
        </p:spPr>
        <p:txBody>
          <a:bodyPr>
            <a:noAutofit/>
          </a:bodyPr>
          <a:lstStyle/>
          <a:p>
            <a:pPr algn="ctr"/>
            <a:r>
              <a:rPr lang="en-US" sz="4000" b="1" dirty="0">
                <a:latin typeface="Tahoma" panose="020B0604030504040204" pitchFamily="34" charset="0"/>
                <a:ea typeface="Tahoma" panose="020B0604030504040204" pitchFamily="34" charset="0"/>
                <a:cs typeface="Tahoma" panose="020B0604030504040204" pitchFamily="34" charset="0"/>
              </a:rPr>
              <a:t>Question #7: Need a speaker on online learning, trends, and forecasts?</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1150374" y="1853637"/>
            <a:ext cx="9389806" cy="769441"/>
          </a:xfrm>
          <a:prstGeom prst="rect">
            <a:avLst/>
          </a:prstGeom>
          <a:noFill/>
        </p:spPr>
        <p:txBody>
          <a:bodyPr wrap="square" rtlCol="0">
            <a:spAutoFit/>
          </a:bodyPr>
          <a:lstStyle/>
          <a:p>
            <a:pPr algn="ct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So…Who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ya</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gonna</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call…?</a:t>
            </a:r>
            <a:endParaRPr lang="en-US" sz="4400" dirty="0"/>
          </a:p>
        </p:txBody>
      </p:sp>
      <p:sp>
        <p:nvSpPr>
          <p:cNvPr id="5" name="TextBox 4"/>
          <p:cNvSpPr txBox="1"/>
          <p:nvPr/>
        </p:nvSpPr>
        <p:spPr>
          <a:xfrm>
            <a:off x="2959510" y="2623078"/>
            <a:ext cx="5938684" cy="707886"/>
          </a:xfrm>
          <a:prstGeom prst="rect">
            <a:avLst/>
          </a:prstGeom>
          <a:noFill/>
        </p:spPr>
        <p:txBody>
          <a:bodyPr wrap="square" rtlCol="0">
            <a:spAutoFit/>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Ray Schroeder!!!</a:t>
            </a:r>
            <a:endParaRPr lang="en-US" sz="4000" dirty="0">
              <a:solidFill>
                <a:srgbClr val="FF000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0842" y="3425938"/>
            <a:ext cx="3868870" cy="3432062"/>
          </a:xfrm>
          <a:prstGeom prst="rect">
            <a:avLst/>
          </a:prstGeom>
        </p:spPr>
      </p:pic>
    </p:spTree>
    <p:extLst>
      <p:ext uri="{BB962C8B-B14F-4D97-AF65-F5344CB8AC3E}">
        <p14:creationId xmlns:p14="http://schemas.microsoft.com/office/powerpoint/2010/main" val="380241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678" y="268574"/>
            <a:ext cx="10881492" cy="1710814"/>
          </a:xfrm>
        </p:spPr>
        <p:txBody>
          <a:bodyPr>
            <a:noAutofit/>
          </a:bodyPr>
          <a:lstStyle/>
          <a:p>
            <a:pPr algn="ctr"/>
            <a:r>
              <a:rPr lang="en-US" sz="4000" b="1" dirty="0">
                <a:latin typeface="Tahoma" panose="020B0604030504040204" pitchFamily="34" charset="0"/>
                <a:ea typeface="Tahoma" panose="020B0604030504040204" pitchFamily="34" charset="0"/>
                <a:cs typeface="Tahoma" panose="020B0604030504040204" pitchFamily="34" charset="0"/>
              </a:rPr>
              <a:t>Question #8: Need someone to run a workshop?</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1150374" y="1853637"/>
            <a:ext cx="9389806" cy="769441"/>
          </a:xfrm>
          <a:prstGeom prst="rect">
            <a:avLst/>
          </a:prstGeom>
          <a:noFill/>
        </p:spPr>
        <p:txBody>
          <a:bodyPr wrap="square" rtlCol="0">
            <a:spAutoFit/>
          </a:bodyPr>
          <a:lstStyle/>
          <a:p>
            <a:pPr algn="ct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So…Who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ya</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gonna</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call…?</a:t>
            </a:r>
            <a:endParaRPr lang="en-US" sz="4400" dirty="0"/>
          </a:p>
        </p:txBody>
      </p:sp>
      <p:sp>
        <p:nvSpPr>
          <p:cNvPr id="5" name="TextBox 4"/>
          <p:cNvSpPr txBox="1"/>
          <p:nvPr/>
        </p:nvSpPr>
        <p:spPr>
          <a:xfrm>
            <a:off x="3043081" y="2608164"/>
            <a:ext cx="5938684" cy="707886"/>
          </a:xfrm>
          <a:prstGeom prst="rect">
            <a:avLst/>
          </a:prstGeom>
          <a:noFill/>
        </p:spPr>
        <p:txBody>
          <a:bodyPr wrap="square" rtlCol="0">
            <a:spAutoFit/>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Ray Schroeder!!!</a:t>
            </a:r>
            <a:endParaRPr lang="en-US" sz="4000" dirty="0">
              <a:solidFill>
                <a:srgbClr val="FF0000"/>
              </a:solidFill>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 t="17912" r="-2297"/>
          <a:stretch/>
        </p:blipFill>
        <p:spPr>
          <a:xfrm>
            <a:off x="4327199" y="3251854"/>
            <a:ext cx="3370449" cy="3606146"/>
          </a:xfrm>
          <a:prstGeom prst="rect">
            <a:avLst/>
          </a:prstGeom>
        </p:spPr>
      </p:pic>
    </p:spTree>
    <p:extLst>
      <p:ext uri="{BB962C8B-B14F-4D97-AF65-F5344CB8AC3E}">
        <p14:creationId xmlns:p14="http://schemas.microsoft.com/office/powerpoint/2010/main" val="383940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678" y="268574"/>
            <a:ext cx="10881492" cy="1710814"/>
          </a:xfrm>
        </p:spPr>
        <p:txBody>
          <a:bodyPr>
            <a:no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Question #9: What is the latest data on anything in </a:t>
            </a:r>
            <a:r>
              <a:rPr lang="en-US" b="1" dirty="0" err="1">
                <a:latin typeface="Tahoma" panose="020B0604030504040204" pitchFamily="34" charset="0"/>
                <a:ea typeface="Tahoma" panose="020B0604030504040204" pitchFamily="34" charset="0"/>
                <a:cs typeface="Tahoma" panose="020B0604030504040204" pitchFamily="34" charset="0"/>
              </a:rPr>
              <a:t>ed</a:t>
            </a:r>
            <a:r>
              <a:rPr lang="en-US" b="1" dirty="0">
                <a:latin typeface="Tahoma" panose="020B0604030504040204" pitchFamily="34" charset="0"/>
                <a:ea typeface="Tahoma" panose="020B0604030504040204" pitchFamily="34" charset="0"/>
                <a:cs typeface="Tahoma" panose="020B0604030504040204" pitchFamily="34" charset="0"/>
              </a:rPr>
              <a:t> tech?</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1150374" y="1853637"/>
            <a:ext cx="9389806" cy="769441"/>
          </a:xfrm>
          <a:prstGeom prst="rect">
            <a:avLst/>
          </a:prstGeom>
          <a:noFill/>
        </p:spPr>
        <p:txBody>
          <a:bodyPr wrap="square" rtlCol="0">
            <a:spAutoFit/>
          </a:bodyPr>
          <a:lstStyle/>
          <a:p>
            <a:pPr algn="ct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So…Who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ya</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gonna</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call…?</a:t>
            </a:r>
            <a:endParaRPr lang="en-US" sz="4400" dirty="0"/>
          </a:p>
        </p:txBody>
      </p:sp>
      <p:sp>
        <p:nvSpPr>
          <p:cNvPr id="5" name="TextBox 4"/>
          <p:cNvSpPr txBox="1"/>
          <p:nvPr/>
        </p:nvSpPr>
        <p:spPr>
          <a:xfrm>
            <a:off x="3293807" y="2591428"/>
            <a:ext cx="5938684" cy="707886"/>
          </a:xfrm>
          <a:prstGeom prst="rect">
            <a:avLst/>
          </a:prstGeom>
          <a:noFill/>
        </p:spPr>
        <p:txBody>
          <a:bodyPr wrap="square" rtlCol="0">
            <a:spAutoFit/>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Ray Schroeder!!!</a:t>
            </a:r>
            <a:endParaRPr lang="en-US" sz="4000" dirty="0">
              <a:solidFill>
                <a:srgbClr val="FF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3806" y="3299314"/>
            <a:ext cx="3558686" cy="3558686"/>
          </a:xfrm>
          <a:prstGeom prst="rect">
            <a:avLst/>
          </a:prstGeom>
        </p:spPr>
      </p:pic>
    </p:spTree>
    <p:extLst>
      <p:ext uri="{BB962C8B-B14F-4D97-AF65-F5344CB8AC3E}">
        <p14:creationId xmlns:p14="http://schemas.microsoft.com/office/powerpoint/2010/main" val="342137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0069" y="383457"/>
            <a:ext cx="10861828" cy="1425679"/>
          </a:xfrm>
        </p:spPr>
        <p:txBody>
          <a:bodyPr>
            <a:noAutofit/>
          </a:bodyPr>
          <a:lstStyle/>
          <a:p>
            <a:pPr lvl="0" algn="ctr"/>
            <a:r>
              <a:rPr lang="en-US" sz="4000" b="1" dirty="0">
                <a:latin typeface="Tahoma" panose="020B0604030504040204" pitchFamily="34" charset="0"/>
                <a:ea typeface="Tahoma" panose="020B0604030504040204" pitchFamily="34" charset="0"/>
                <a:cs typeface="Tahoma" panose="020B0604030504040204" pitchFamily="34" charset="0"/>
              </a:rPr>
              <a:t>Question #10: What are online learning trends and leadership opportunities?</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1317522" y="1979388"/>
            <a:ext cx="9389806" cy="769441"/>
          </a:xfrm>
          <a:prstGeom prst="rect">
            <a:avLst/>
          </a:prstGeom>
          <a:noFill/>
        </p:spPr>
        <p:txBody>
          <a:bodyPr wrap="square" rtlCol="0">
            <a:spAutoFit/>
          </a:bodyPr>
          <a:lstStyle/>
          <a:p>
            <a:pPr algn="ct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So…Who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ya</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gonna</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call…?</a:t>
            </a:r>
            <a:endParaRPr lang="en-US" sz="4400" dirty="0">
              <a:solidFill>
                <a:srgbClr val="FF0000"/>
              </a:solidFill>
            </a:endParaRPr>
          </a:p>
        </p:txBody>
      </p:sp>
      <p:sp>
        <p:nvSpPr>
          <p:cNvPr id="7" name="TextBox 6"/>
          <p:cNvSpPr txBox="1"/>
          <p:nvPr/>
        </p:nvSpPr>
        <p:spPr>
          <a:xfrm>
            <a:off x="2890684" y="2720633"/>
            <a:ext cx="5938684" cy="707886"/>
          </a:xfrm>
          <a:prstGeom prst="rect">
            <a:avLst/>
          </a:prstGeom>
          <a:noFill/>
        </p:spPr>
        <p:txBody>
          <a:bodyPr wrap="square" rtlCol="0">
            <a:spAutoFit/>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Ray Schroeder!!!</a:t>
            </a:r>
            <a:endParaRPr lang="en-US" sz="4000" dirty="0">
              <a:solidFill>
                <a:srgbClr val="FF000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0776" y="3428519"/>
            <a:ext cx="5540773" cy="3429481"/>
          </a:xfrm>
          <a:prstGeom prst="rect">
            <a:avLst/>
          </a:prstGeom>
        </p:spPr>
      </p:pic>
    </p:spTree>
    <p:extLst>
      <p:ext uri="{BB962C8B-B14F-4D97-AF65-F5344CB8AC3E}">
        <p14:creationId xmlns:p14="http://schemas.microsoft.com/office/powerpoint/2010/main" val="193807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0069" y="383457"/>
            <a:ext cx="10861828" cy="1425679"/>
          </a:xfrm>
        </p:spPr>
        <p:txBody>
          <a:bodyPr>
            <a:noAutofit/>
          </a:bodyPr>
          <a:lstStyle/>
          <a:p>
            <a:pPr lvl="0" algn="ctr"/>
            <a:r>
              <a:rPr lang="en-US" sz="4000" b="1" dirty="0">
                <a:latin typeface="Tahoma" panose="020B0604030504040204" pitchFamily="34" charset="0"/>
                <a:ea typeface="Tahoma" panose="020B0604030504040204" pitchFamily="34" charset="0"/>
                <a:cs typeface="Tahoma" panose="020B0604030504040204" pitchFamily="34" charset="0"/>
              </a:rPr>
              <a:t>Question #11: What is happening in the Big 10 (14)?</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1295915" y="1978168"/>
            <a:ext cx="9389806" cy="769441"/>
          </a:xfrm>
          <a:prstGeom prst="rect">
            <a:avLst/>
          </a:prstGeom>
          <a:noFill/>
        </p:spPr>
        <p:txBody>
          <a:bodyPr wrap="square" rtlCol="0">
            <a:spAutoFit/>
          </a:bodyPr>
          <a:lstStyle/>
          <a:p>
            <a:pPr algn="ct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So…Who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ya</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gonna</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call…?</a:t>
            </a:r>
            <a:endParaRPr lang="en-US" sz="4400" dirty="0">
              <a:solidFill>
                <a:srgbClr val="FF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3207" y="3523672"/>
            <a:ext cx="4595552" cy="3334328"/>
          </a:xfrm>
          <a:prstGeom prst="rect">
            <a:avLst/>
          </a:prstGeom>
        </p:spPr>
      </p:pic>
      <p:sp>
        <p:nvSpPr>
          <p:cNvPr id="6" name="TextBox 5"/>
          <p:cNvSpPr txBox="1"/>
          <p:nvPr/>
        </p:nvSpPr>
        <p:spPr>
          <a:xfrm>
            <a:off x="3303640" y="2747609"/>
            <a:ext cx="5938684" cy="707886"/>
          </a:xfrm>
          <a:prstGeom prst="rect">
            <a:avLst/>
          </a:prstGeom>
          <a:noFill/>
        </p:spPr>
        <p:txBody>
          <a:bodyPr wrap="square" rtlCol="0">
            <a:spAutoFit/>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Ray Schroeder!!!</a:t>
            </a:r>
            <a:endParaRPr lang="en-US" sz="4000" dirty="0">
              <a:solidFill>
                <a:srgbClr val="FF0000"/>
              </a:solidFill>
            </a:endParaRPr>
          </a:p>
        </p:txBody>
      </p:sp>
    </p:spTree>
    <p:extLst>
      <p:ext uri="{BB962C8B-B14F-4D97-AF65-F5344CB8AC3E}">
        <p14:creationId xmlns:p14="http://schemas.microsoft.com/office/powerpoint/2010/main" val="198660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0069" y="383457"/>
            <a:ext cx="10861828" cy="1425679"/>
          </a:xfrm>
        </p:spPr>
        <p:txBody>
          <a:bodyPr>
            <a:noAutofit/>
          </a:bodyPr>
          <a:lstStyle/>
          <a:p>
            <a:pPr lvl="0" algn="ctr"/>
            <a:r>
              <a:rPr lang="en-US" sz="4000" b="1" dirty="0">
                <a:latin typeface="Tahoma" panose="020B0604030504040204" pitchFamily="34" charset="0"/>
                <a:ea typeface="Tahoma" panose="020B0604030504040204" pitchFamily="34" charset="0"/>
                <a:cs typeface="Tahoma" panose="020B0604030504040204" pitchFamily="34" charset="0"/>
              </a:rPr>
              <a:t>Question #12: How to effectively use social media?</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1295915" y="1978168"/>
            <a:ext cx="9389806" cy="769441"/>
          </a:xfrm>
          <a:prstGeom prst="rect">
            <a:avLst/>
          </a:prstGeom>
          <a:noFill/>
        </p:spPr>
        <p:txBody>
          <a:bodyPr wrap="square" rtlCol="0">
            <a:spAutoFit/>
          </a:bodyPr>
          <a:lstStyle/>
          <a:p>
            <a:pPr algn="ct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So…Who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ya</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gonna</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call…?</a:t>
            </a:r>
            <a:endParaRPr lang="en-US" sz="4400" dirty="0">
              <a:solidFill>
                <a:srgbClr val="FF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0031" y="3580428"/>
            <a:ext cx="6555143" cy="3277572"/>
          </a:xfrm>
          <a:prstGeom prst="rect">
            <a:avLst/>
          </a:prstGeom>
        </p:spPr>
      </p:pic>
      <p:sp>
        <p:nvSpPr>
          <p:cNvPr id="6" name="Rectangle 5"/>
          <p:cNvSpPr/>
          <p:nvPr/>
        </p:nvSpPr>
        <p:spPr>
          <a:xfrm>
            <a:off x="3354465" y="2714881"/>
            <a:ext cx="4886274" cy="769441"/>
          </a:xfrm>
          <a:prstGeom prst="rect">
            <a:avLst/>
          </a:prstGeom>
        </p:spPr>
        <p:txBody>
          <a:bodyPr wrap="none">
            <a:spAutoFit/>
          </a:bodyPr>
          <a:lstStyle/>
          <a:p>
            <a:pPr algn="ct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Ray Schroeder!!!</a:t>
            </a:r>
            <a:endParaRPr lang="en-US" sz="4400" dirty="0">
              <a:solidFill>
                <a:srgbClr val="FF0000"/>
              </a:solidFill>
            </a:endParaRPr>
          </a:p>
        </p:txBody>
      </p:sp>
    </p:spTree>
    <p:extLst>
      <p:ext uri="{BB962C8B-B14F-4D97-AF65-F5344CB8AC3E}">
        <p14:creationId xmlns:p14="http://schemas.microsoft.com/office/powerpoint/2010/main" val="1121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0069" y="383457"/>
            <a:ext cx="10861828" cy="1425679"/>
          </a:xfrm>
        </p:spPr>
        <p:txBody>
          <a:bodyPr>
            <a:no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Question #13: Who should news reporters speak to about e-learning?</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1317522" y="1979388"/>
            <a:ext cx="9389806" cy="769441"/>
          </a:xfrm>
          <a:prstGeom prst="rect">
            <a:avLst/>
          </a:prstGeom>
          <a:noFill/>
        </p:spPr>
        <p:txBody>
          <a:bodyPr wrap="square" rtlCol="0">
            <a:spAutoFit/>
          </a:bodyPr>
          <a:lstStyle/>
          <a:p>
            <a:pPr algn="ct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So…Who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ya</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gonna</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call…?</a:t>
            </a:r>
            <a:endParaRPr lang="en-US" sz="4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5055" y="3425938"/>
            <a:ext cx="2291855" cy="3432062"/>
          </a:xfrm>
          <a:prstGeom prst="rect">
            <a:avLst/>
          </a:prstGeom>
        </p:spPr>
      </p:pic>
      <p:sp>
        <p:nvSpPr>
          <p:cNvPr id="7" name="TextBox 6"/>
          <p:cNvSpPr txBox="1"/>
          <p:nvPr/>
        </p:nvSpPr>
        <p:spPr>
          <a:xfrm>
            <a:off x="3519949" y="2718052"/>
            <a:ext cx="5938684" cy="707886"/>
          </a:xfrm>
          <a:prstGeom prst="rect">
            <a:avLst/>
          </a:prstGeom>
          <a:noFill/>
        </p:spPr>
        <p:txBody>
          <a:bodyPr wrap="square" rtlCol="0">
            <a:spAutoFit/>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Ray Schroeder!!!</a:t>
            </a:r>
            <a:endParaRPr lang="en-US" sz="4000" dirty="0">
              <a:solidFill>
                <a:srgbClr val="FF0000"/>
              </a:solidFill>
            </a:endParaRPr>
          </a:p>
        </p:txBody>
      </p:sp>
    </p:spTree>
    <p:extLst>
      <p:ext uri="{BB962C8B-B14F-4D97-AF65-F5344CB8AC3E}">
        <p14:creationId xmlns:p14="http://schemas.microsoft.com/office/powerpoint/2010/main" val="32263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9110" y="608371"/>
            <a:ext cx="10363200" cy="1104900"/>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Charles A. </a:t>
            </a:r>
            <a:r>
              <a:rPr lang="en-US" dirty="0" err="1">
                <a:latin typeface="Tahoma" panose="020B0604030504040204" pitchFamily="34" charset="0"/>
                <a:ea typeface="Tahoma" panose="020B0604030504040204" pitchFamily="34" charset="0"/>
                <a:cs typeface="Tahoma" panose="020B0604030504040204" pitchFamily="34" charset="0"/>
              </a:rPr>
              <a:t>Wedemeyer</a:t>
            </a:r>
            <a:r>
              <a:rPr lang="en-US" dirty="0">
                <a:latin typeface="Tahoma" panose="020B0604030504040204" pitchFamily="34" charset="0"/>
                <a:ea typeface="Tahoma" panose="020B0604030504040204" pitchFamily="34" charset="0"/>
                <a:cs typeface="Tahoma" panose="020B0604030504040204" pitchFamily="34" charset="0"/>
              </a:rPr>
              <a:t> and Michael G. Moore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13271"/>
            <a:ext cx="4854185" cy="482518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619" y="1713271"/>
            <a:ext cx="7322381" cy="4825181"/>
          </a:xfrm>
          <a:prstGeom prst="rect">
            <a:avLst/>
          </a:prstGeom>
        </p:spPr>
      </p:pic>
    </p:spTree>
    <p:extLst>
      <p:ext uri="{BB962C8B-B14F-4D97-AF65-F5344CB8AC3E}">
        <p14:creationId xmlns:p14="http://schemas.microsoft.com/office/powerpoint/2010/main" val="3442678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0069" y="383457"/>
            <a:ext cx="10861828" cy="1425679"/>
          </a:xfrm>
        </p:spPr>
        <p:txBody>
          <a:bodyPr>
            <a:no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Question #14: Do you need someone for a conference panel?</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1317522" y="1979388"/>
            <a:ext cx="9389806" cy="769441"/>
          </a:xfrm>
          <a:prstGeom prst="rect">
            <a:avLst/>
          </a:prstGeom>
          <a:noFill/>
        </p:spPr>
        <p:txBody>
          <a:bodyPr wrap="square" rtlCol="0">
            <a:spAutoFit/>
          </a:bodyPr>
          <a:lstStyle/>
          <a:p>
            <a:pPr algn="ct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So…Who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ya</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gonna</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call…?</a:t>
            </a:r>
            <a:endParaRPr lang="en-US" sz="4400" dirty="0"/>
          </a:p>
        </p:txBody>
      </p:sp>
      <p:sp>
        <p:nvSpPr>
          <p:cNvPr id="7" name="TextBox 6"/>
          <p:cNvSpPr txBox="1"/>
          <p:nvPr/>
        </p:nvSpPr>
        <p:spPr>
          <a:xfrm>
            <a:off x="3519948" y="2723572"/>
            <a:ext cx="5938684" cy="707886"/>
          </a:xfrm>
          <a:prstGeom prst="rect">
            <a:avLst/>
          </a:prstGeom>
          <a:noFill/>
        </p:spPr>
        <p:txBody>
          <a:bodyPr wrap="square" rtlCol="0">
            <a:spAutoFit/>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Ray Schroeder!!!</a:t>
            </a:r>
            <a:endParaRPr lang="en-US" sz="4000" dirty="0">
              <a:solidFill>
                <a:srgbClr val="FF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660" y="3431458"/>
            <a:ext cx="5131261" cy="3426542"/>
          </a:xfrm>
          <a:prstGeom prst="rect">
            <a:avLst/>
          </a:prstGeom>
        </p:spPr>
      </p:pic>
    </p:spTree>
    <p:extLst>
      <p:ext uri="{BB962C8B-B14F-4D97-AF65-F5344CB8AC3E}">
        <p14:creationId xmlns:p14="http://schemas.microsoft.com/office/powerpoint/2010/main" val="143277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9902" y="446214"/>
            <a:ext cx="10861828" cy="1425679"/>
          </a:xfrm>
        </p:spPr>
        <p:txBody>
          <a:bodyPr>
            <a:no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Question #15: And if you are out of servers for the conference lunch?</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1317522" y="1979388"/>
            <a:ext cx="9389806" cy="769441"/>
          </a:xfrm>
          <a:prstGeom prst="rect">
            <a:avLst/>
          </a:prstGeom>
          <a:noFill/>
        </p:spPr>
        <p:txBody>
          <a:bodyPr wrap="square" rtlCol="0">
            <a:spAutoFit/>
          </a:bodyPr>
          <a:lstStyle/>
          <a:p>
            <a:pPr algn="ct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So…Who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ya</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70C0"/>
                </a:solidFill>
                <a:latin typeface="Tahoma" panose="020B0604030504040204" pitchFamily="34" charset="0"/>
                <a:ea typeface="Tahoma" panose="020B0604030504040204" pitchFamily="34" charset="0"/>
                <a:cs typeface="Tahoma" panose="020B0604030504040204" pitchFamily="34" charset="0"/>
              </a:rPr>
              <a:t>gonna</a:t>
            </a: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 call…?</a:t>
            </a:r>
            <a:endParaRPr lang="en-US" sz="4400" dirty="0"/>
          </a:p>
        </p:txBody>
      </p:sp>
      <p:sp>
        <p:nvSpPr>
          <p:cNvPr id="7" name="TextBox 6"/>
          <p:cNvSpPr txBox="1"/>
          <p:nvPr/>
        </p:nvSpPr>
        <p:spPr>
          <a:xfrm>
            <a:off x="3401962" y="2748829"/>
            <a:ext cx="5938684" cy="707886"/>
          </a:xfrm>
          <a:prstGeom prst="rect">
            <a:avLst/>
          </a:prstGeom>
          <a:noFill/>
        </p:spPr>
        <p:txBody>
          <a:bodyPr wrap="square" rtlCol="0">
            <a:spAutoFit/>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Ray Schroeder!!!</a:t>
            </a:r>
            <a:endParaRPr lang="en-US" sz="4000" dirty="0">
              <a:solidFill>
                <a:srgbClr val="FF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9949" y="3514304"/>
            <a:ext cx="5027819" cy="3343696"/>
          </a:xfrm>
          <a:prstGeom prst="rect">
            <a:avLst/>
          </a:prstGeom>
        </p:spPr>
      </p:pic>
    </p:spTree>
    <p:extLst>
      <p:ext uri="{BB962C8B-B14F-4D97-AF65-F5344CB8AC3E}">
        <p14:creationId xmlns:p14="http://schemas.microsoft.com/office/powerpoint/2010/main" val="10406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9900" y="338059"/>
            <a:ext cx="10861828" cy="1425679"/>
          </a:xfrm>
        </p:spPr>
        <p:txBody>
          <a:bodyPr>
            <a:no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So…Who am I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gonna</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call…?</a:t>
            </a:r>
            <a:endParaRPr lang="en-US" dirty="0"/>
          </a:p>
        </p:txBody>
      </p:sp>
      <p:sp>
        <p:nvSpPr>
          <p:cNvPr id="7" name="TextBox 6"/>
          <p:cNvSpPr txBox="1"/>
          <p:nvPr/>
        </p:nvSpPr>
        <p:spPr>
          <a:xfrm>
            <a:off x="1500828" y="1441138"/>
            <a:ext cx="9222659" cy="1846659"/>
          </a:xfrm>
          <a:prstGeom prst="rect">
            <a:avLst/>
          </a:prstGeom>
          <a:noFill/>
        </p:spPr>
        <p:txBody>
          <a:bodyPr wrap="square" rtlCol="0">
            <a:spAutoFit/>
          </a:bodyPr>
          <a:lstStyle/>
          <a:p>
            <a:pPr algn="ctr"/>
            <a:r>
              <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rPr>
              <a:t>Ray Schroeder!!!</a:t>
            </a:r>
          </a:p>
          <a:p>
            <a:pPr algn="ctr"/>
            <a:r>
              <a:rPr lang="en-US" sz="2000" b="1" dirty="0">
                <a:latin typeface="Tahoma" panose="020B0604030504040204" pitchFamily="34" charset="0"/>
                <a:ea typeface="Tahoma" panose="020B0604030504040204" pitchFamily="34" charset="0"/>
                <a:cs typeface="Tahoma" panose="020B0604030504040204" pitchFamily="34" charset="0"/>
              </a:rPr>
              <a:t>Email: Schroeder.Ray@uis.edu</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Phone: 217-206-7531</a:t>
            </a:r>
          </a:p>
          <a:p>
            <a:pPr algn="ct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hlinkClick r:id="rId2"/>
              </a:rPr>
              <a:t>https://sites.google.com/site/rayschroeder/</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197438" y="3490452"/>
            <a:ext cx="5986753" cy="3367548"/>
          </a:xfrm>
          <a:prstGeom prst="rect">
            <a:avLst/>
          </a:prstGeom>
        </p:spPr>
      </p:pic>
    </p:spTree>
    <p:extLst>
      <p:ext uri="{BB962C8B-B14F-4D97-AF65-F5344CB8AC3E}">
        <p14:creationId xmlns:p14="http://schemas.microsoft.com/office/powerpoint/2010/main" val="69302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dissolv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dissolve">
                                      <p:cBhvr>
                                        <p:cTn id="17" dur="500"/>
                                        <p:tgtEl>
                                          <p:spTgt spid="7">
                                            <p:txEl>
                                              <p:pRg st="2" end="2"/>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8606" y="559210"/>
            <a:ext cx="10363200" cy="1104900"/>
          </a:xfrm>
        </p:spPr>
        <p:txBody>
          <a:bodyPr/>
          <a:lstStyle/>
          <a:p>
            <a:r>
              <a:rPr lang="en-US" sz="2300" dirty="0" err="1">
                <a:latin typeface="Tahoma" panose="020B0604030504040204" pitchFamily="34" charset="0"/>
                <a:ea typeface="Tahoma" panose="020B0604030504040204" pitchFamily="34" charset="0"/>
                <a:cs typeface="Tahoma" panose="020B0604030504040204" pitchFamily="34" charset="0"/>
              </a:rPr>
              <a:t>Wedemeyer's</a:t>
            </a:r>
            <a:r>
              <a:rPr lang="en-US" sz="2300" dirty="0">
                <a:latin typeface="Tahoma" panose="020B0604030504040204" pitchFamily="34" charset="0"/>
                <a:ea typeface="Tahoma" panose="020B0604030504040204" pitchFamily="34" charset="0"/>
                <a:cs typeface="Tahoma" panose="020B0604030504040204" pitchFamily="34" charset="0"/>
              </a:rPr>
              <a:t> "kitchen cabinet" when he was President of ICDE (International Council for Open and Distance Education; was called ICCE then); photo taken by Michael Moore outside Lowell Hall</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6491" y="1892553"/>
            <a:ext cx="7352244" cy="4876958"/>
          </a:xfrm>
          <a:prstGeom prst="rect">
            <a:avLst/>
          </a:prstGeom>
        </p:spPr>
      </p:pic>
    </p:spTree>
    <p:extLst>
      <p:ext uri="{BB962C8B-B14F-4D97-AF65-F5344CB8AC3E}">
        <p14:creationId xmlns:p14="http://schemas.microsoft.com/office/powerpoint/2010/main" val="80077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9110" y="608371"/>
            <a:ext cx="10363200" cy="1104900"/>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Walter Perry (the first vice chancellor of UK Open University), Charles A. </a:t>
            </a:r>
            <a:r>
              <a:rPr lang="en-US" dirty="0" err="1">
                <a:latin typeface="Tahoma" panose="020B0604030504040204" pitchFamily="34" charset="0"/>
                <a:ea typeface="Tahoma" panose="020B0604030504040204" pitchFamily="34" charset="0"/>
                <a:cs typeface="Tahoma" panose="020B0604030504040204" pitchFamily="34" charset="0"/>
              </a:rPr>
              <a:t>Wedemeyer</a:t>
            </a:r>
            <a:r>
              <a:rPr lang="en-US" dirty="0">
                <a:latin typeface="Tahoma" panose="020B0604030504040204" pitchFamily="34" charset="0"/>
                <a:ea typeface="Tahoma" panose="020B0604030504040204" pitchFamily="34" charset="0"/>
                <a:cs typeface="Tahoma" panose="020B0604030504040204" pitchFamily="34" charset="0"/>
              </a:rPr>
              <a:t>, Dorothy (?) Campbell, Michael G. Moore, and David Young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1937" y="1986116"/>
            <a:ext cx="7237545" cy="4871884"/>
          </a:xfrm>
          <a:prstGeom prst="rect">
            <a:avLst/>
          </a:prstGeom>
        </p:spPr>
      </p:pic>
    </p:spTree>
    <p:extLst>
      <p:ext uri="{BB962C8B-B14F-4D97-AF65-F5344CB8AC3E}">
        <p14:creationId xmlns:p14="http://schemas.microsoft.com/office/powerpoint/2010/main" val="2788102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9110" y="608371"/>
            <a:ext cx="10363200" cy="1104900"/>
          </a:xfrm>
        </p:spPr>
        <p:txBody>
          <a:bodyPr/>
          <a:lstStyle/>
          <a:p>
            <a:r>
              <a:rPr lang="en-US" sz="2600" dirty="0">
                <a:latin typeface="Tahoma" panose="020B0604030504040204" pitchFamily="34" charset="0"/>
                <a:ea typeface="Tahoma" panose="020B0604030504040204" pitchFamily="34" charset="0"/>
                <a:cs typeface="Tahoma" panose="020B0604030504040204" pitchFamily="34" charset="0"/>
              </a:rPr>
              <a:t>Ripley Sims, Rene </a:t>
            </a:r>
            <a:r>
              <a:rPr lang="en-US" sz="2600" dirty="0" err="1">
                <a:latin typeface="Tahoma" panose="020B0604030504040204" pitchFamily="34" charset="0"/>
                <a:ea typeface="Tahoma" panose="020B0604030504040204" pitchFamily="34" charset="0"/>
                <a:cs typeface="Tahoma" panose="020B0604030504040204" pitchFamily="34" charset="0"/>
              </a:rPr>
              <a:t>Erdos</a:t>
            </a:r>
            <a:r>
              <a:rPr lang="en-US" sz="2600" dirty="0">
                <a:latin typeface="Tahoma" panose="020B0604030504040204" pitchFamily="34" charset="0"/>
                <a:ea typeface="Tahoma" panose="020B0604030504040204" pitchFamily="34" charset="0"/>
                <a:cs typeface="Tahoma" panose="020B0604030504040204" pitchFamily="34" charset="0"/>
              </a:rPr>
              <a:t> (past president of ICCE), Michael G. Moore, </a:t>
            </a:r>
            <a:r>
              <a:rPr lang="en-US" sz="2600" dirty="0" err="1">
                <a:latin typeface="Tahoma" panose="020B0604030504040204" pitchFamily="34" charset="0"/>
                <a:ea typeface="Tahoma" panose="020B0604030504040204" pitchFamily="34" charset="0"/>
                <a:cs typeface="Tahoma" panose="020B0604030504040204" pitchFamily="34" charset="0"/>
              </a:rPr>
              <a:t>Borje</a:t>
            </a:r>
            <a:r>
              <a:rPr lang="en-US" sz="2600" dirty="0">
                <a:latin typeface="Tahoma" panose="020B0604030504040204" pitchFamily="34" charset="0"/>
                <a:ea typeface="Tahoma" panose="020B0604030504040204" pitchFamily="34" charset="0"/>
                <a:cs typeface="Tahoma" panose="020B0604030504040204" pitchFamily="34" charset="0"/>
              </a:rPr>
              <a:t> Holmberg, and Charles A. </a:t>
            </a:r>
            <a:r>
              <a:rPr lang="en-US" sz="2600" dirty="0" err="1">
                <a:latin typeface="Tahoma" panose="020B0604030504040204" pitchFamily="34" charset="0"/>
                <a:ea typeface="Tahoma" panose="020B0604030504040204" pitchFamily="34" charset="0"/>
                <a:cs typeface="Tahoma" panose="020B0604030504040204" pitchFamily="34" charset="0"/>
              </a:rPr>
              <a:t>Wedemeyer</a:t>
            </a:r>
            <a:endParaRPr lang="en-US" sz="26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5956" y="1857273"/>
            <a:ext cx="7449508" cy="5000727"/>
          </a:xfrm>
          <a:prstGeom prst="rect">
            <a:avLst/>
          </a:prstGeom>
        </p:spPr>
      </p:pic>
    </p:spTree>
    <p:extLst>
      <p:ext uri="{BB962C8B-B14F-4D97-AF65-F5344CB8AC3E}">
        <p14:creationId xmlns:p14="http://schemas.microsoft.com/office/powerpoint/2010/main" val="1464697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9110" y="608371"/>
            <a:ext cx="10363200" cy="1104900"/>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Mildred </a:t>
            </a:r>
            <a:r>
              <a:rPr lang="en-US" dirty="0" err="1">
                <a:latin typeface="Tahoma" panose="020B0604030504040204" pitchFamily="34" charset="0"/>
                <a:ea typeface="Tahoma" panose="020B0604030504040204" pitchFamily="34" charset="0"/>
                <a:cs typeface="Tahoma" panose="020B0604030504040204" pitchFamily="34" charset="0"/>
              </a:rPr>
              <a:t>Wedemeyer</a:t>
            </a:r>
            <a:r>
              <a:rPr lang="en-US" dirty="0">
                <a:latin typeface="Tahoma" panose="020B0604030504040204" pitchFamily="34" charset="0"/>
                <a:ea typeface="Tahoma" panose="020B0604030504040204" pitchFamily="34" charset="0"/>
                <a:cs typeface="Tahoma" panose="020B0604030504040204" pitchFamily="34" charset="0"/>
              </a:rPr>
              <a:t>, Michael G. Moore, and Charles A. </a:t>
            </a:r>
            <a:r>
              <a:rPr lang="en-US" dirty="0" err="1">
                <a:latin typeface="Tahoma" panose="020B0604030504040204" pitchFamily="34" charset="0"/>
                <a:ea typeface="Tahoma" panose="020B0604030504040204" pitchFamily="34" charset="0"/>
                <a:cs typeface="Tahoma" panose="020B0604030504040204" pitchFamily="34" charset="0"/>
              </a:rPr>
              <a:t>Wedemeyer</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08194"/>
            <a:ext cx="6105832" cy="435072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3039" y="1908194"/>
            <a:ext cx="6218962" cy="4350723"/>
          </a:xfrm>
          <a:prstGeom prst="rect">
            <a:avLst/>
          </a:prstGeom>
        </p:spPr>
      </p:pic>
    </p:spTree>
    <p:extLst>
      <p:ext uri="{BB962C8B-B14F-4D97-AF65-F5344CB8AC3E}">
        <p14:creationId xmlns:p14="http://schemas.microsoft.com/office/powerpoint/2010/main" val="2078904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Title 3"/>
          <p:cNvSpPr>
            <a:spLocks noGrp="1"/>
          </p:cNvSpPr>
          <p:nvPr>
            <p:ph type="title"/>
          </p:nvPr>
        </p:nvSpPr>
        <p:spPr>
          <a:xfrm>
            <a:off x="2286000" y="609600"/>
            <a:ext cx="7620000" cy="3276600"/>
          </a:xfrm>
        </p:spPr>
        <p:txBody>
          <a:bodyPr/>
          <a:lstStyle/>
          <a:p>
            <a:r>
              <a:rPr lang="en-US" altLang="en-US" sz="3600" b="1">
                <a:solidFill>
                  <a:srgbClr val="0070C0"/>
                </a:solidFill>
                <a:latin typeface="Tahoma" panose="020B0604030504040204" pitchFamily="34" charset="0"/>
                <a:cs typeface="Tahoma" panose="020B0604030504040204" pitchFamily="34" charset="0"/>
              </a:rPr>
              <a:t>Charles Wedemeyer Quote #1: </a:t>
            </a:r>
            <a:br>
              <a:rPr lang="en-US" altLang="en-US" sz="2000" b="1">
                <a:solidFill>
                  <a:srgbClr val="0070C0"/>
                </a:solidFill>
                <a:latin typeface="Tahoma" panose="020B0604030504040204" pitchFamily="34" charset="0"/>
                <a:cs typeface="Tahoma" panose="020B0604030504040204" pitchFamily="34" charset="0"/>
              </a:rPr>
            </a:br>
            <a:r>
              <a:rPr lang="en-US" altLang="en-US" sz="2000" b="1">
                <a:solidFill>
                  <a:srgbClr val="0070C0"/>
                </a:solidFill>
                <a:latin typeface="Tahoma" panose="020B0604030504040204" pitchFamily="34" charset="0"/>
                <a:cs typeface="Tahoma" panose="020B0604030504040204" pitchFamily="34" charset="0"/>
              </a:rPr>
              <a:t>“</a:t>
            </a:r>
            <a:r>
              <a:rPr lang="en-US" altLang="en-US" sz="2400" b="1">
                <a:latin typeface="Tahoma" panose="020B0604030504040204" pitchFamily="34" charset="0"/>
                <a:cs typeface="Tahoma" panose="020B0604030504040204" pitchFamily="34" charset="0"/>
              </a:rPr>
              <a:t>It should be immaterial whether one has learned at the front door or the back door of the Palace of Learning. What one has learned—not where, or how, in what sequence, at what institution, or in what period of time—is the only criterion of supreme importance.”</a:t>
            </a:r>
            <a:br>
              <a:rPr lang="en-US" altLang="en-US" sz="2400" b="1">
                <a:latin typeface="Tahoma" panose="020B0604030504040204" pitchFamily="34" charset="0"/>
                <a:cs typeface="Tahoma" panose="020B0604030504040204" pitchFamily="34" charset="0"/>
              </a:rPr>
            </a:br>
            <a:r>
              <a:rPr lang="en-US" altLang="en-US" sz="2400" b="1">
                <a:latin typeface="Tahoma" panose="020B0604030504040204" pitchFamily="34" charset="0"/>
                <a:cs typeface="Tahoma" panose="020B0604030504040204" pitchFamily="34" charset="0"/>
              </a:rPr>
              <a:t>(Charles Wedemeyer, 1981, p. 216)</a:t>
            </a:r>
          </a:p>
        </p:txBody>
      </p:sp>
      <p:pic>
        <p:nvPicPr>
          <p:cNvPr id="36659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6388" y="4114800"/>
            <a:ext cx="909161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5636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Title 3"/>
          <p:cNvSpPr>
            <a:spLocks noGrp="1"/>
          </p:cNvSpPr>
          <p:nvPr>
            <p:ph type="title"/>
          </p:nvPr>
        </p:nvSpPr>
        <p:spPr>
          <a:xfrm>
            <a:off x="2286000" y="609600"/>
            <a:ext cx="7620000" cy="3276600"/>
          </a:xfrm>
        </p:spPr>
        <p:txBody>
          <a:bodyPr/>
          <a:lstStyle/>
          <a:p>
            <a:r>
              <a:rPr lang="en-US" altLang="en-US" sz="3600">
                <a:solidFill>
                  <a:srgbClr val="0070C0"/>
                </a:solidFill>
                <a:latin typeface="Tahoma" panose="020B0604030504040204" pitchFamily="34" charset="0"/>
                <a:cs typeface="Tahoma" panose="020B0604030504040204" pitchFamily="34" charset="0"/>
              </a:rPr>
              <a:t>Charles Wedemeyer Quote #2: </a:t>
            </a:r>
            <a:br>
              <a:rPr lang="en-US" altLang="en-US" sz="2000">
                <a:solidFill>
                  <a:srgbClr val="0070C0"/>
                </a:solidFill>
                <a:latin typeface="Tahoma" panose="020B0604030504040204" pitchFamily="34" charset="0"/>
                <a:cs typeface="Tahoma" panose="020B0604030504040204" pitchFamily="34" charset="0"/>
              </a:rPr>
            </a:br>
            <a:r>
              <a:rPr lang="en-US" altLang="en-US" sz="3200">
                <a:latin typeface="Tahoma" panose="020B0604030504040204" pitchFamily="34" charset="0"/>
                <a:cs typeface="Tahoma" panose="020B0604030504040204" pitchFamily="34" charset="0"/>
              </a:rPr>
              <a:t>”If America is on the threshold of becoming a Learning Society, non-traditional learning may be its most genuine ingredient.”</a:t>
            </a:r>
            <a:br>
              <a:rPr lang="en-US" altLang="en-US" sz="3200">
                <a:latin typeface="Tahoma" panose="020B0604030504040204" pitchFamily="34" charset="0"/>
                <a:cs typeface="Tahoma" panose="020B0604030504040204" pitchFamily="34" charset="0"/>
              </a:rPr>
            </a:br>
            <a:r>
              <a:rPr lang="en-US" altLang="en-US" sz="3200">
                <a:latin typeface="Tahoma" panose="020B0604030504040204" pitchFamily="34" charset="0"/>
                <a:cs typeface="Tahoma" panose="020B0604030504040204" pitchFamily="34" charset="0"/>
              </a:rPr>
              <a:t>(Charles Wedemeyer, 1981, p. 219)</a:t>
            </a:r>
          </a:p>
        </p:txBody>
      </p:sp>
      <p:pic>
        <p:nvPicPr>
          <p:cNvPr id="44749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6388" y="4114800"/>
            <a:ext cx="909161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79490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8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1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2454</TotalTime>
  <Words>667</Words>
  <Application>Microsoft Office PowerPoint</Application>
  <PresentationFormat>Widescreen</PresentationFormat>
  <Paragraphs>83</Paragraphs>
  <Slides>32</Slides>
  <Notes>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32</vt:i4>
      </vt:variant>
    </vt:vector>
  </HeadingPairs>
  <TitlesOfParts>
    <vt:vector size="42" baseType="lpstr">
      <vt:lpstr>Arial</vt:lpstr>
      <vt:lpstr>Calibri</vt:lpstr>
      <vt:lpstr>Calibri Light</vt:lpstr>
      <vt:lpstr>Tahoma</vt:lpstr>
      <vt:lpstr>Times New Roman</vt:lpstr>
      <vt:lpstr>Wingdings</vt:lpstr>
      <vt:lpstr>Office Theme</vt:lpstr>
      <vt:lpstr>19_Default Design</vt:lpstr>
      <vt:lpstr>18_Professional</vt:lpstr>
      <vt:lpstr>11_Professional</vt:lpstr>
      <vt:lpstr>PowerPoint Presentation</vt:lpstr>
      <vt:lpstr>Michael G. Moore, Charles A. Wedemeyer, and  Fred Saba (the First Wedemeyer award recipient)</vt:lpstr>
      <vt:lpstr>Charles A. Wedemeyer and Michael G. Moore</vt:lpstr>
      <vt:lpstr>Wedemeyer's "kitchen cabinet" when he was President of ICDE (International Council for Open and Distance Education; was called ICCE then); photo taken by Michael Moore outside Lowell Hall</vt:lpstr>
      <vt:lpstr>Walter Perry (the first vice chancellor of UK Open University), Charles A. Wedemeyer, Dorothy (?) Campbell, Michael G. Moore, and David Young</vt:lpstr>
      <vt:lpstr>Ripley Sims, Rene Erdos (past president of ICCE), Michael G. Moore, Borje Holmberg, and Charles A. Wedemeyer</vt:lpstr>
      <vt:lpstr>Mildred Wedemeyer, Michael G. Moore, and Charles A. Wedemeyer</vt:lpstr>
      <vt:lpstr>Charles Wedemeyer Quote #1:  “It should be immaterial whether one has learned at the front door or the back door of the Palace of Learning. What one has learned—not where, or how, in what sequence, at what institution, or in what period of time—is the only criterion of supreme importance.” (Charles Wedemeyer, 1981, p. 216)</vt:lpstr>
      <vt:lpstr>Charles Wedemeyer Quote #2:  ”If America is on the threshold of becoming a Learning Society, non-traditional learning may be its most genuine ingredient.” (Charles Wedemeyer, 1981, p. 219)</vt:lpstr>
      <vt:lpstr>Ray Schroeder Professor Emeritus of Communication Founding Director of the Center for Online Learning, Research and Service (COLRS) Associate Vice Chancellor for Online Learning,  The University of Illinois at Springfield</vt:lpstr>
      <vt:lpstr>Ray Schroeder: The Blogger Extraordinaire</vt:lpstr>
      <vt:lpstr>Ray Schroeder Background</vt:lpstr>
      <vt:lpstr>Per Ray (July 30, 2016): “I spend about 90 minutes to two hours a day in feeding the hungry blogs and twitter.  I have not found a way to automate the editorial process.  I do pre-post to help cover when I am on the road, but check for new materials each and every day of the year. For the past fifteen years, I scan digests, alerts, online journals, etc. to keep up with the latest technologies and trends in online and distance learning.  I am grateful for the following I have cultivated, and I hope that my daily distillations help many others to keep up with this very active field.”</vt:lpstr>
      <vt:lpstr>Per Ray:  ”OH, do I have to admit that I am a Hoosier? ;-) Ok, South Bend, Indiana, December 8, 1949.”</vt:lpstr>
      <vt:lpstr>People call on Ray to do all sorts of things…</vt:lpstr>
      <vt:lpstr>Here are 15 more ways…</vt:lpstr>
      <vt:lpstr>Question #1: Do you want to know best practices in leading an online initiative?</vt:lpstr>
      <vt:lpstr>Question #2: Interested in how to start an online program at their universities?</vt:lpstr>
      <vt:lpstr>Question #3: Seeking innovative uses of technology in teaching?</vt:lpstr>
      <vt:lpstr>Question #4: Enrollment trends in online learning?</vt:lpstr>
      <vt:lpstr>Question #5: Program development and appealing to a younger audience?</vt:lpstr>
      <vt:lpstr>Question #6: Need help with budgets and calculating return on investment?</vt:lpstr>
      <vt:lpstr>Question #7: Need a speaker on online learning, trends, and forecasts?</vt:lpstr>
      <vt:lpstr>Question #8: Need someone to run a workshop?</vt:lpstr>
      <vt:lpstr>Question #9: What is the latest data on anything in ed tech?</vt:lpstr>
      <vt:lpstr>Question #10: What are online learning trends and leadership opportunities?</vt:lpstr>
      <vt:lpstr>Question #11: What is happening in the Big 10 (14)?</vt:lpstr>
      <vt:lpstr>Question #12: How to effectively use social media?</vt:lpstr>
      <vt:lpstr>Question #13: Who should news reporters speak to about e-learning?</vt:lpstr>
      <vt:lpstr>Question #14: Do you need someone for a conference panel?</vt:lpstr>
      <vt:lpstr>Question #15: And if you are out of servers for the conference lunch?</vt:lpstr>
      <vt:lpstr>So…Who am I gonna call…?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Ray Schroeder Professor Emeritus of Communication Founding Director of the Center for Online Learning, Research and Service (COLRS) Associate Vice Chancellor for Online Learning,  The University of Illinois at Springfield</dc:title>
  <dc:creator>Curtis Bonk</dc:creator>
  <cp:lastModifiedBy>Curtis Bonk</cp:lastModifiedBy>
  <cp:revision>30</cp:revision>
  <dcterms:created xsi:type="dcterms:W3CDTF">2016-07-30T05:23:57Z</dcterms:created>
  <dcterms:modified xsi:type="dcterms:W3CDTF">2016-08-03T20:21:56Z</dcterms:modified>
</cp:coreProperties>
</file>